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4"/>
  </p:notesMasterIdLst>
  <p:handoutMasterIdLst>
    <p:handoutMasterId r:id="rId65"/>
  </p:handoutMasterIdLst>
  <p:sldIdLst>
    <p:sldId id="467" r:id="rId2"/>
    <p:sldId id="411" r:id="rId3"/>
    <p:sldId id="412" r:id="rId4"/>
    <p:sldId id="257" r:id="rId5"/>
    <p:sldId id="425" r:id="rId6"/>
    <p:sldId id="304" r:id="rId7"/>
    <p:sldId id="306" r:id="rId8"/>
    <p:sldId id="469" r:id="rId9"/>
    <p:sldId id="470" r:id="rId10"/>
    <p:sldId id="336" r:id="rId11"/>
    <p:sldId id="310" r:id="rId12"/>
    <p:sldId id="311" r:id="rId13"/>
    <p:sldId id="313" r:id="rId14"/>
    <p:sldId id="315" r:id="rId15"/>
    <p:sldId id="316" r:id="rId16"/>
    <p:sldId id="318" r:id="rId17"/>
    <p:sldId id="429" r:id="rId18"/>
    <p:sldId id="472" r:id="rId19"/>
    <p:sldId id="431" r:id="rId20"/>
    <p:sldId id="432" r:id="rId21"/>
    <p:sldId id="433" r:id="rId22"/>
    <p:sldId id="435" r:id="rId23"/>
    <p:sldId id="436" r:id="rId24"/>
    <p:sldId id="437" r:id="rId25"/>
    <p:sldId id="438" r:id="rId26"/>
    <p:sldId id="439" r:id="rId27"/>
    <p:sldId id="440" r:id="rId28"/>
    <p:sldId id="441" r:id="rId29"/>
    <p:sldId id="442" r:id="rId30"/>
    <p:sldId id="443" r:id="rId31"/>
    <p:sldId id="444" r:id="rId32"/>
    <p:sldId id="445" r:id="rId33"/>
    <p:sldId id="446" r:id="rId34"/>
    <p:sldId id="447" r:id="rId35"/>
    <p:sldId id="448" r:id="rId36"/>
    <p:sldId id="449" r:id="rId37"/>
    <p:sldId id="450" r:id="rId38"/>
    <p:sldId id="451" r:id="rId39"/>
    <p:sldId id="319" r:id="rId40"/>
    <p:sldId id="452" r:id="rId41"/>
    <p:sldId id="453" r:id="rId42"/>
    <p:sldId id="454" r:id="rId43"/>
    <p:sldId id="455" r:id="rId44"/>
    <p:sldId id="456" r:id="rId45"/>
    <p:sldId id="457" r:id="rId46"/>
    <p:sldId id="458" r:id="rId47"/>
    <p:sldId id="459" r:id="rId48"/>
    <p:sldId id="460" r:id="rId49"/>
    <p:sldId id="461" r:id="rId50"/>
    <p:sldId id="462" r:id="rId51"/>
    <p:sldId id="463" r:id="rId52"/>
    <p:sldId id="464" r:id="rId53"/>
    <p:sldId id="465" r:id="rId54"/>
    <p:sldId id="326" r:id="rId55"/>
    <p:sldId id="419" r:id="rId56"/>
    <p:sldId id="420" r:id="rId57"/>
    <p:sldId id="415" r:id="rId58"/>
    <p:sldId id="418" r:id="rId59"/>
    <p:sldId id="428" r:id="rId60"/>
    <p:sldId id="416" r:id="rId61"/>
    <p:sldId id="417" r:id="rId62"/>
    <p:sldId id="473" r:id="rId6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82" autoAdjust="0"/>
    <p:restoredTop sz="94660"/>
  </p:normalViewPr>
  <p:slideViewPr>
    <p:cSldViewPr snapToGrid="0">
      <p:cViewPr varScale="1">
        <p:scale>
          <a:sx n="74" d="100"/>
          <a:sy n="74" d="100"/>
        </p:scale>
        <p:origin x="105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142"/>
    </p:cViewPr>
  </p:sorterViewPr>
  <p:notesViewPr>
    <p:cSldViewPr snapToGrid="0">
      <p:cViewPr varScale="1">
        <p:scale>
          <a:sx n="97" d="100"/>
          <a:sy n="97" d="100"/>
        </p:scale>
        <p:origin x="-3666" y="-11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8F9F59-BE22-4F3C-825B-96590B92B314}" type="datetimeFigureOut">
              <a:rPr lang="pt-BR" smtClean="0"/>
              <a:t>24/06/2019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2A3931-DC34-44CD-ACE7-82BCE279185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16479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F16BDD-45D6-4897-8571-F956E87F7802}" type="datetimeFigureOut">
              <a:rPr lang="pt-BR" smtClean="0"/>
              <a:t>24/06/2019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15855-51FB-408B-85B3-8C05BD03FC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0621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42515903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593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F021053-9FDC-428A-9D14-6068FFBB8125}" type="slidenum">
              <a:rPr lang="pt-BR" altLang="pt-BR" smtClean="0">
                <a:latin typeface="Calibri" pitchFamily="34" charset="0"/>
              </a:rPr>
              <a:pPr/>
              <a:t>17</a:t>
            </a:fld>
            <a:endParaRPr lang="pt-BR" altLang="pt-BR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1982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pt-BR" smtClean="0"/>
          </a:p>
        </p:txBody>
      </p:sp>
      <p:sp>
        <p:nvSpPr>
          <p:cNvPr id="6246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684F9F36-C6BF-4884-B348-A86DDD1B74BF}" type="slidenum">
              <a:rPr lang="pt-BR" altLang="pt-BR">
                <a:latin typeface="Calibri" pitchFamily="34" charset="0"/>
              </a:rPr>
              <a:pPr/>
              <a:t>18</a:t>
            </a:fld>
            <a:endParaRPr lang="pt-BR" altLang="pt-BR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0267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pt-BR" smtClean="0"/>
          </a:p>
        </p:txBody>
      </p:sp>
      <p:sp>
        <p:nvSpPr>
          <p:cNvPr id="614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76D44934-0818-4D6F-AE2B-9A401CC6C631}" type="slidenum">
              <a:rPr lang="pt-BR" altLang="pt-BR" smtClean="0">
                <a:latin typeface="Calibri" pitchFamily="34" charset="0"/>
              </a:rPr>
              <a:pPr/>
              <a:t>19</a:t>
            </a:fld>
            <a:endParaRPr lang="pt-BR" altLang="pt-BR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736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6246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3F13969-5644-42F9-B502-41C7C0262FD1}" type="slidenum">
              <a:rPr lang="pt-BR" altLang="pt-BR" smtClean="0">
                <a:latin typeface="Calibri" pitchFamily="34" charset="0"/>
              </a:rPr>
              <a:pPr/>
              <a:t>20</a:t>
            </a:fld>
            <a:endParaRPr lang="pt-BR" altLang="pt-BR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2101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6349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EA07063-6F19-43A1-9D4E-1B63E05C4B68}" type="slidenum">
              <a:rPr lang="pt-BR" altLang="pt-BR" smtClean="0">
                <a:latin typeface="Calibri" pitchFamily="34" charset="0"/>
              </a:rPr>
              <a:pPr/>
              <a:t>22</a:t>
            </a:fld>
            <a:endParaRPr lang="pt-BR" altLang="pt-BR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489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6451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964E3ED-8896-4438-A78E-FA230E183A2C}" type="slidenum">
              <a:rPr lang="pt-BR" altLang="pt-BR" smtClean="0">
                <a:latin typeface="Calibri" pitchFamily="34" charset="0"/>
              </a:rPr>
              <a:pPr/>
              <a:t>23</a:t>
            </a:fld>
            <a:endParaRPr lang="pt-BR" altLang="pt-BR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9325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6554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BE2913C-3F0C-43EE-9972-003B02D45D53}" type="slidenum">
              <a:rPr lang="pt-BR" altLang="pt-BR" smtClean="0">
                <a:latin typeface="Calibri" pitchFamily="34" charset="0"/>
              </a:rPr>
              <a:pPr/>
              <a:t>38</a:t>
            </a:fld>
            <a:endParaRPr lang="pt-BR" altLang="pt-BR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3683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6656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1F49E953-B6E7-4164-8C08-71D1B3B5D7E8}" type="slidenum">
              <a:rPr lang="pt-BR" altLang="pt-BR" smtClean="0">
                <a:latin typeface="Calibri" pitchFamily="34" charset="0"/>
              </a:rPr>
              <a:pPr/>
              <a:t>41</a:t>
            </a:fld>
            <a:endParaRPr lang="pt-BR" altLang="pt-BR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7426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6758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257660E2-46FE-444A-89F8-181B0A723A4A}" type="slidenum">
              <a:rPr lang="pt-BR" altLang="pt-BR" smtClean="0">
                <a:latin typeface="Calibri" pitchFamily="34" charset="0"/>
              </a:rPr>
              <a:pPr/>
              <a:t>42</a:t>
            </a:fld>
            <a:endParaRPr lang="pt-BR" altLang="pt-BR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6730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6861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E72ABDD-2064-46B2-8109-60FDA19ED8C1}" type="slidenum">
              <a:rPr lang="pt-BR" altLang="pt-BR" smtClean="0">
                <a:latin typeface="Calibri" pitchFamily="34" charset="0"/>
              </a:rPr>
              <a:pPr/>
              <a:t>43</a:t>
            </a:fld>
            <a:endParaRPr lang="pt-BR" altLang="pt-BR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610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altLang="pt-BR"/>
              <a:t>Brasil é a 5ª potencia agrícola do mundo e detém 65% de vegetação nativa</a:t>
            </a:r>
          </a:p>
          <a:p>
            <a:r>
              <a:rPr lang="pt-BR" altLang="pt-BR"/>
              <a:t>48% do Brasil é Amazônia e 80% dela está preservada. </a:t>
            </a:r>
          </a:p>
        </p:txBody>
      </p:sp>
      <p:sp>
        <p:nvSpPr>
          <p:cNvPr id="1229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A28484B-6F2F-470B-81D7-531C1B624566}" type="slidenum">
              <a:rPr lang="pt-BR" altLang="pt-BR" smtClean="0">
                <a:latin typeface="Calibri" panose="020F0502020204030204" pitchFamily="34" charset="0"/>
              </a:rPr>
              <a:pPr/>
              <a:t>5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1059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6963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084B8B7F-70FB-4B7B-9016-4E90973F68CE}" type="slidenum">
              <a:rPr lang="pt-BR" altLang="pt-BR" smtClean="0">
                <a:latin typeface="Calibri" pitchFamily="34" charset="0"/>
              </a:rPr>
              <a:pPr/>
              <a:t>44</a:t>
            </a:fld>
            <a:endParaRPr lang="pt-BR" altLang="pt-BR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9623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7066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136126B-E866-4B11-BBBB-4A93787C2FF7}" type="slidenum">
              <a:rPr lang="pt-BR" altLang="pt-BR" smtClean="0">
                <a:latin typeface="Calibri" pitchFamily="34" charset="0"/>
              </a:rPr>
              <a:pPr/>
              <a:t>45</a:t>
            </a:fld>
            <a:endParaRPr lang="pt-BR" altLang="pt-BR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7995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7168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82E96D3-DAD7-4896-BB94-0AEEFFA2B228}" type="slidenum">
              <a:rPr lang="pt-BR" altLang="pt-BR" smtClean="0">
                <a:latin typeface="Calibri" pitchFamily="34" charset="0"/>
              </a:rPr>
              <a:pPr/>
              <a:t>46</a:t>
            </a:fld>
            <a:endParaRPr lang="pt-BR" altLang="pt-BR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4431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7270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67DB0023-426D-4751-B34D-A10C9E4F60CC}" type="slidenum">
              <a:rPr lang="pt-BR" altLang="pt-BR" smtClean="0">
                <a:latin typeface="Calibri" pitchFamily="34" charset="0"/>
              </a:rPr>
              <a:pPr/>
              <a:t>47</a:t>
            </a:fld>
            <a:endParaRPr lang="pt-BR" altLang="pt-BR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1001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pt-BR" smtClean="0"/>
          </a:p>
        </p:txBody>
      </p:sp>
      <p:sp>
        <p:nvSpPr>
          <p:cNvPr id="7373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915D8F3-479D-470E-97A2-5F51A653FBAD}" type="slidenum">
              <a:rPr lang="pt-BR" altLang="pt-BR" smtClean="0">
                <a:latin typeface="Calibri" pitchFamily="34" charset="0"/>
              </a:rPr>
              <a:pPr/>
              <a:t>48</a:t>
            </a:fld>
            <a:endParaRPr lang="pt-BR" altLang="pt-BR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8642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pt-BR" smtClean="0"/>
          </a:p>
        </p:txBody>
      </p:sp>
      <p:sp>
        <p:nvSpPr>
          <p:cNvPr id="7475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1B2EDB05-2DAD-4098-9C77-F44AB788CDB5}" type="slidenum">
              <a:rPr lang="pt-BR" altLang="pt-BR" smtClean="0">
                <a:latin typeface="Calibri" pitchFamily="34" charset="0"/>
              </a:rPr>
              <a:pPr/>
              <a:t>49</a:t>
            </a:fld>
            <a:endParaRPr lang="pt-BR" altLang="pt-BR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1328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pt-BR" smtClean="0"/>
          </a:p>
        </p:txBody>
      </p:sp>
      <p:sp>
        <p:nvSpPr>
          <p:cNvPr id="7578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E408FF5-0D2E-4C65-9D12-C8C86C66E21F}" type="slidenum">
              <a:rPr lang="pt-BR" altLang="pt-BR" smtClean="0">
                <a:latin typeface="Calibri" pitchFamily="34" charset="0"/>
              </a:rPr>
              <a:pPr/>
              <a:t>51</a:t>
            </a:fld>
            <a:endParaRPr lang="pt-BR" altLang="pt-BR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6559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pt-BR" smtClean="0"/>
          </a:p>
        </p:txBody>
      </p:sp>
      <p:sp>
        <p:nvSpPr>
          <p:cNvPr id="7680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4A5FBC97-A253-4EDC-9A53-72718A43786C}" type="slidenum">
              <a:rPr lang="pt-BR" altLang="pt-BR" smtClean="0">
                <a:latin typeface="Calibri" pitchFamily="34" charset="0"/>
              </a:rPr>
              <a:pPr/>
              <a:t>52</a:t>
            </a:fld>
            <a:endParaRPr lang="pt-BR" altLang="pt-BR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5967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pt-BR" smtClean="0"/>
          </a:p>
        </p:txBody>
      </p:sp>
      <p:sp>
        <p:nvSpPr>
          <p:cNvPr id="7782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406D33DC-4D59-42B2-B9B2-AD2AB7B61AE2}" type="slidenum">
              <a:rPr lang="pt-BR" altLang="pt-BR" smtClean="0">
                <a:latin typeface="Calibri" pitchFamily="34" charset="0"/>
              </a:rPr>
              <a:pPr/>
              <a:t>53</a:t>
            </a:fld>
            <a:endParaRPr lang="pt-BR" altLang="pt-BR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512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pt-BR"/>
          </a:p>
        </p:txBody>
      </p:sp>
      <p:sp>
        <p:nvSpPr>
          <p:cNvPr id="5427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D3455A4-A008-4F6E-AACE-D5BA8F9322C9}" type="slidenum">
              <a:rPr lang="pt-BR" altLang="pt-BR" smtClean="0">
                <a:latin typeface="Calibri" pitchFamily="34" charset="0"/>
              </a:rPr>
              <a:pPr/>
              <a:t>6</a:t>
            </a:fld>
            <a:endParaRPr lang="pt-BR" altLang="pt-BR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662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91147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/>
          </a:p>
        </p:txBody>
      </p:sp>
      <p:sp>
        <p:nvSpPr>
          <p:cNvPr id="30723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235F7C-B256-41BD-BC8E-6700C125F3C8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pt-BR"/>
          </a:p>
        </p:txBody>
      </p:sp>
      <p:sp>
        <p:nvSpPr>
          <p:cNvPr id="30724" name="Espaço Reservado para Data 4"/>
          <p:cNvSpPr>
            <a:spLocks noGrp="1"/>
          </p:cNvSpPr>
          <p:nvPr>
            <p:ph type="dt" sz="quarter" idx="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/>
              <a:t>2010</a:t>
            </a:r>
          </a:p>
        </p:txBody>
      </p:sp>
      <p:sp>
        <p:nvSpPr>
          <p:cNvPr id="30725" name="Espaço Reservado para Cabeçalho 5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/>
              <a:t>Programa de Melhoria Contínua da Propriedade Rural de Soja</a:t>
            </a:r>
          </a:p>
        </p:txBody>
      </p:sp>
    </p:spTree>
    <p:extLst>
      <p:ext uri="{BB962C8B-B14F-4D97-AF65-F5344CB8AC3E}">
        <p14:creationId xmlns:p14="http://schemas.microsoft.com/office/powerpoint/2010/main" val="1550659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/>
          </a:p>
        </p:txBody>
      </p:sp>
      <p:sp>
        <p:nvSpPr>
          <p:cNvPr id="30723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8CBC47-7E33-47A2-B165-A24A1E6D8C96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pt-BR"/>
          </a:p>
        </p:txBody>
      </p:sp>
      <p:sp>
        <p:nvSpPr>
          <p:cNvPr id="30724" name="Espaço Reservado para Data 4"/>
          <p:cNvSpPr>
            <a:spLocks noGrp="1"/>
          </p:cNvSpPr>
          <p:nvPr>
            <p:ph type="dt" sz="quarter" idx="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/>
              <a:t>2010</a:t>
            </a:r>
          </a:p>
        </p:txBody>
      </p:sp>
      <p:sp>
        <p:nvSpPr>
          <p:cNvPr id="30725" name="Espaço Reservado para Cabeçalho 5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/>
              <a:t>Programa de Melhoria Contínua da Propriedade Rural de Soja</a:t>
            </a:r>
          </a:p>
        </p:txBody>
      </p:sp>
    </p:spTree>
    <p:extLst>
      <p:ext uri="{BB962C8B-B14F-4D97-AF65-F5344CB8AC3E}">
        <p14:creationId xmlns:p14="http://schemas.microsoft.com/office/powerpoint/2010/main" val="26308754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/>
          </a:p>
        </p:txBody>
      </p:sp>
      <p:sp>
        <p:nvSpPr>
          <p:cNvPr id="30723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B4645D-BF9C-4A4C-91FB-0D43295DAA25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pt-BR"/>
          </a:p>
        </p:txBody>
      </p:sp>
      <p:sp>
        <p:nvSpPr>
          <p:cNvPr id="30724" name="Espaço Reservado para Data 4"/>
          <p:cNvSpPr>
            <a:spLocks noGrp="1"/>
          </p:cNvSpPr>
          <p:nvPr>
            <p:ph type="dt" sz="quarter" idx="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/>
              <a:t>2010</a:t>
            </a:r>
          </a:p>
        </p:txBody>
      </p:sp>
      <p:sp>
        <p:nvSpPr>
          <p:cNvPr id="30725" name="Espaço Reservado para Cabeçalho 5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/>
              <a:t>Programa de Melhoria Contínua da Propriedade Rural de Soja</a:t>
            </a:r>
          </a:p>
        </p:txBody>
      </p:sp>
    </p:spTree>
    <p:extLst>
      <p:ext uri="{BB962C8B-B14F-4D97-AF65-F5344CB8AC3E}">
        <p14:creationId xmlns:p14="http://schemas.microsoft.com/office/powerpoint/2010/main" val="36053400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/>
          </a:p>
        </p:txBody>
      </p:sp>
      <p:sp>
        <p:nvSpPr>
          <p:cNvPr id="30723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C593AB-BE49-4ECA-9235-47279AF210AA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pt-BR"/>
          </a:p>
        </p:txBody>
      </p:sp>
      <p:sp>
        <p:nvSpPr>
          <p:cNvPr id="30724" name="Espaço Reservado para Data 4"/>
          <p:cNvSpPr>
            <a:spLocks noGrp="1"/>
          </p:cNvSpPr>
          <p:nvPr>
            <p:ph type="dt" sz="quarter" idx="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/>
              <a:t>2010</a:t>
            </a:r>
          </a:p>
        </p:txBody>
      </p:sp>
      <p:sp>
        <p:nvSpPr>
          <p:cNvPr id="30725" name="Espaço Reservado para Cabeçalho 5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/>
              <a:t>Programa de Melhoria Contínua da Propriedade Rural de Soja</a:t>
            </a:r>
          </a:p>
        </p:txBody>
      </p:sp>
    </p:spTree>
    <p:extLst>
      <p:ext uri="{BB962C8B-B14F-4D97-AF65-F5344CB8AC3E}">
        <p14:creationId xmlns:p14="http://schemas.microsoft.com/office/powerpoint/2010/main" val="5956573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/>
          </a:p>
        </p:txBody>
      </p:sp>
      <p:sp>
        <p:nvSpPr>
          <p:cNvPr id="30723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D1C32E-99B2-454E-9FB8-37EB0766B1F7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pt-BR"/>
          </a:p>
        </p:txBody>
      </p:sp>
      <p:sp>
        <p:nvSpPr>
          <p:cNvPr id="30724" name="Espaço Reservado para Data 4"/>
          <p:cNvSpPr>
            <a:spLocks noGrp="1"/>
          </p:cNvSpPr>
          <p:nvPr>
            <p:ph type="dt" sz="quarter" idx="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/>
              <a:t>2010</a:t>
            </a:r>
          </a:p>
        </p:txBody>
      </p:sp>
      <p:sp>
        <p:nvSpPr>
          <p:cNvPr id="30725" name="Espaço Reservado para Cabeçalho 5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/>
              <a:t>Programa de Melhoria Contínua da Propriedade Rural de Soja</a:t>
            </a:r>
          </a:p>
        </p:txBody>
      </p:sp>
    </p:spTree>
    <p:extLst>
      <p:ext uri="{BB962C8B-B14F-4D97-AF65-F5344CB8AC3E}">
        <p14:creationId xmlns:p14="http://schemas.microsoft.com/office/powerpoint/2010/main" val="1368218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6E6FE-EBCD-43F7-8174-DD8F69CDB6CC}" type="datetimeFigureOut">
              <a:rPr lang="pt-BR" smtClean="0"/>
              <a:t>24/06/2019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C7F6C-3C16-4B45-A082-9795111AA7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0735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6E6FE-EBCD-43F7-8174-DD8F69CDB6CC}" type="datetimeFigureOut">
              <a:rPr lang="pt-BR" smtClean="0"/>
              <a:t>24/06/2019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C7F6C-3C16-4B45-A082-9795111AA7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6824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6E6FE-EBCD-43F7-8174-DD8F69CDB6CC}" type="datetimeFigureOut">
              <a:rPr lang="pt-BR" smtClean="0"/>
              <a:t>24/06/2019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C7F6C-3C16-4B45-A082-9795111AA7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59430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5069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6E6FE-EBCD-43F7-8174-DD8F69CDB6CC}" type="datetimeFigureOut">
              <a:rPr lang="pt-BR" smtClean="0"/>
              <a:t>24/06/2019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C7F6C-3C16-4B45-A082-9795111AA7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2625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6E6FE-EBCD-43F7-8174-DD8F69CDB6CC}" type="datetimeFigureOut">
              <a:rPr lang="pt-BR" smtClean="0"/>
              <a:t>24/06/2019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C7F6C-3C16-4B45-A082-9795111AA7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9159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6E6FE-EBCD-43F7-8174-DD8F69CDB6CC}" type="datetimeFigureOut">
              <a:rPr lang="pt-BR" smtClean="0"/>
              <a:t>24/06/2019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C7F6C-3C16-4B45-A082-9795111AA7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7319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6E6FE-EBCD-43F7-8174-DD8F69CDB6CC}" type="datetimeFigureOut">
              <a:rPr lang="pt-BR" smtClean="0"/>
              <a:t>24/06/2019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C7F6C-3C16-4B45-A082-9795111AA7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5714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6E6FE-EBCD-43F7-8174-DD8F69CDB6CC}" type="datetimeFigureOut">
              <a:rPr lang="pt-BR" smtClean="0"/>
              <a:t>24/06/2019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C7F6C-3C16-4B45-A082-9795111AA7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0157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6E6FE-EBCD-43F7-8174-DD8F69CDB6CC}" type="datetimeFigureOut">
              <a:rPr lang="pt-BR" smtClean="0"/>
              <a:t>24/06/2019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C7F6C-3C16-4B45-A082-9795111AA7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3596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6E6FE-EBCD-43F7-8174-DD8F69CDB6CC}" type="datetimeFigureOut">
              <a:rPr lang="pt-BR" smtClean="0"/>
              <a:t>24/06/2019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C7F6C-3C16-4B45-A082-9795111AA7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5751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6E6FE-EBCD-43F7-8174-DD8F69CDB6CC}" type="datetimeFigureOut">
              <a:rPr lang="pt-BR" smtClean="0"/>
              <a:t>24/06/2019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C7F6C-3C16-4B45-A082-9795111AA7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2497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B6E6FE-EBCD-43F7-8174-DD8F69CDB6CC}" type="datetimeFigureOut">
              <a:rPr lang="pt-BR" smtClean="0"/>
              <a:t>24/06/2019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EC7F6C-3C16-4B45-A082-9795111AA7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2973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0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0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18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1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png"/><Relationship Id="rId4" Type="http://schemas.openxmlformats.org/officeDocument/2006/relationships/hyperlink" Target="https://www.dropbox.com/s/i6ycyfysms1nqw5/Soja%20Plus%20-%20Check%20List%202018.xlsx?dl=0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eg"/><Relationship Id="rId7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jvMfpp6_snI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6pcEWy7HK70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IAKei_VBqSE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hyperlink" Target="https://www.youtube.com/watch?v=GjJhdtzz2bE" TargetMode="Externa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opbox.com/s/2i99mn0gmkhrq8n/Soja%20Plus%20-%20Cartilha%20fasciculo%202%20NR%2031.pdf?dl=0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png"/><Relationship Id="rId4" Type="http://schemas.openxmlformats.org/officeDocument/2006/relationships/image" Target="../media/image11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opbox.com/s/2i99mn0gmkhrq8n/Soja%20Plus%20-%20Cartilha%20fasciculo%202%20NR%2031.pdf?dl=0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opbox.com/s/2i99mn0gmkhrq8n/Soja%20Plus%20-%20Cartilha%20fasciculo%202%20NR%2031.pdf?dl=0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png"/><Relationship Id="rId4" Type="http://schemas.openxmlformats.org/officeDocument/2006/relationships/hyperlink" Target="https://www.dropbox.com/s/w8fseo85n6vv973/24.01.2019.%20Cartilha%20Ambiental%20MATOPIBA.pdf?dl=0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png"/><Relationship Id="rId4" Type="http://schemas.openxmlformats.org/officeDocument/2006/relationships/hyperlink" Target="https://www.dropbox.com/s/w8fseo85n6vv973/24.01.2019.%20Cartilha%20Ambiental%20MATOPIBA.pdf?dl=0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png"/><Relationship Id="rId4" Type="http://schemas.openxmlformats.org/officeDocument/2006/relationships/hyperlink" Target="https://www.dropbox.com/s/w8fseo85n6vv973/24.01.2019.%20Cartilha%20Ambiental%20MATOPIBA.pdf?dl=0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png"/><Relationship Id="rId4" Type="http://schemas.openxmlformats.org/officeDocument/2006/relationships/hyperlink" Target="https://www.dropbox.com/s/70a7hb3t4d6zy85/Manual%20de%20Armazenamento%20de%20Res%C3%ADduos.pdf?dl=0" TargetMode="Externa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hyperlink" Target="https://www.dropbox.com/s/k0vx61su7zo7543/Relat%C3%B3rio%20Soja%20Plus%202018.pdf?dl=0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18" Type="http://schemas.openxmlformats.org/officeDocument/2006/relationships/image" Target="../media/image3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png"/><Relationship Id="rId17" Type="http://schemas.openxmlformats.org/officeDocument/2006/relationships/image" Target="../media/image34.jpeg"/><Relationship Id="rId2" Type="http://schemas.openxmlformats.org/officeDocument/2006/relationships/image" Target="../media/image19.jpe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5" Type="http://schemas.openxmlformats.org/officeDocument/2006/relationships/image" Target="../media/image32.jpeg"/><Relationship Id="rId10" Type="http://schemas.openxmlformats.org/officeDocument/2006/relationships/image" Target="../media/image27.png"/><Relationship Id="rId19" Type="http://schemas.openxmlformats.org/officeDocument/2006/relationships/image" Target="../media/image36.jpeg"/><Relationship Id="rId4" Type="http://schemas.openxmlformats.org/officeDocument/2006/relationships/image" Target="../media/image21.jpeg"/><Relationship Id="rId9" Type="http://schemas.openxmlformats.org/officeDocument/2006/relationships/image" Target="../media/image26.png"/><Relationship Id="rId1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0"/>
            <a:ext cx="9144000" cy="1214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6715125"/>
            <a:ext cx="9144000" cy="142875"/>
          </a:xfrm>
          <a:prstGeom prst="rect">
            <a:avLst/>
          </a:prstGeom>
          <a:solidFill>
            <a:srgbClr val="80C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4100" name="CaixaDeTexto 7"/>
          <p:cNvSpPr txBox="1">
            <a:spLocks noChangeArrowheads="1"/>
          </p:cNvSpPr>
          <p:nvPr/>
        </p:nvSpPr>
        <p:spPr bwMode="auto">
          <a:xfrm>
            <a:off x="385097" y="2784699"/>
            <a:ext cx="8280400" cy="464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pt-BR" altLang="pt-BR" sz="2800" b="1" dirty="0"/>
          </a:p>
          <a:p>
            <a:pPr algn="ctr" eaLnBrk="1" hangingPunct="1"/>
            <a:endParaRPr lang="pt-BR" altLang="pt-BR" sz="2800" b="1" dirty="0"/>
          </a:p>
          <a:p>
            <a:pPr algn="ctr" eaLnBrk="1" hangingPunct="1"/>
            <a:r>
              <a:rPr lang="pt-BR" altLang="pt-BR" sz="2800" b="1" dirty="0"/>
              <a:t>Gestão da Propriedade Faz a Diferença</a:t>
            </a:r>
          </a:p>
          <a:p>
            <a:pPr algn="ctr" eaLnBrk="1" hangingPunct="1"/>
            <a:endParaRPr lang="pt-BR" altLang="pt-BR" sz="2800" b="1" dirty="0" smtClean="0"/>
          </a:p>
          <a:p>
            <a:pPr algn="ctr" eaLnBrk="1" hangingPunct="1"/>
            <a:endParaRPr lang="pt-BR" altLang="pt-BR" sz="2800" b="1" dirty="0"/>
          </a:p>
          <a:p>
            <a:pPr algn="ctr" eaLnBrk="1" hangingPunct="1"/>
            <a:endParaRPr lang="pt-BR" altLang="pt-BR" sz="2800" b="1" dirty="0" smtClean="0"/>
          </a:p>
          <a:p>
            <a:pPr algn="ctr" eaLnBrk="1" hangingPunct="1"/>
            <a:endParaRPr lang="pt-BR" altLang="pt-BR" sz="2800" b="1" dirty="0"/>
          </a:p>
          <a:p>
            <a:pPr algn="ctr" eaLnBrk="1" hangingPunct="1"/>
            <a:r>
              <a:rPr lang="pt-BR" altLang="pt-BR" sz="2400" b="1" dirty="0" smtClean="0"/>
              <a:t>2019</a:t>
            </a:r>
            <a:endParaRPr lang="pt-BR" altLang="pt-BR" sz="2400" b="1" dirty="0"/>
          </a:p>
          <a:p>
            <a:pPr algn="ctr" eaLnBrk="1" hangingPunct="1"/>
            <a:endParaRPr lang="pt-BR" altLang="pt-BR" sz="2400" b="1" dirty="0"/>
          </a:p>
          <a:p>
            <a:pPr algn="ctr" eaLnBrk="1" hangingPunct="1"/>
            <a:endParaRPr lang="pt-BR" altLang="pt-BR" sz="2400" b="1" dirty="0"/>
          </a:p>
          <a:p>
            <a:pPr algn="ctr" eaLnBrk="1" hangingPunct="1"/>
            <a:endParaRPr lang="pt-BR" altLang="pt-BR" sz="2400" b="1" dirty="0"/>
          </a:p>
        </p:txBody>
      </p:sp>
      <p:pic>
        <p:nvPicPr>
          <p:cNvPr id="4101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9144000" cy="125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ector reto 10"/>
          <p:cNvCxnSpPr/>
          <p:nvPr/>
        </p:nvCxnSpPr>
        <p:spPr>
          <a:xfrm>
            <a:off x="0" y="6673850"/>
            <a:ext cx="9144000" cy="1588"/>
          </a:xfrm>
          <a:prstGeom prst="line">
            <a:avLst/>
          </a:prstGeom>
          <a:ln w="28575">
            <a:solidFill>
              <a:srgbClr val="C0C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3" name="Imagem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060" y="1052736"/>
            <a:ext cx="5832475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682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0" y="960820"/>
            <a:ext cx="9144000" cy="859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pt-BR" sz="1662" b="1">
                <a:cs typeface="Times New Roman" pitchFamily="18" charset="0"/>
              </a:rPr>
              <a:t> </a:t>
            </a:r>
          </a:p>
          <a:p>
            <a:pPr algn="ctr"/>
            <a:r>
              <a:rPr lang="pt-BR" sz="1662" b="1">
                <a:cs typeface="Times New Roman" pitchFamily="18" charset="0"/>
              </a:rPr>
              <a:t> </a:t>
            </a:r>
            <a:endParaRPr lang="pt-BR" sz="1662"/>
          </a:p>
          <a:p>
            <a:pPr algn="ctr" eaLnBrk="0" hangingPunct="0"/>
            <a:endParaRPr lang="pt-BR" sz="1662"/>
          </a:p>
        </p:txBody>
      </p:sp>
      <p:sp>
        <p:nvSpPr>
          <p:cNvPr id="29703" name="Retângulo 7"/>
          <p:cNvSpPr>
            <a:spLocks noChangeArrowheads="1"/>
          </p:cNvSpPr>
          <p:nvPr/>
        </p:nvSpPr>
        <p:spPr bwMode="auto">
          <a:xfrm>
            <a:off x="335497" y="1097144"/>
            <a:ext cx="45063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22041" indent="-422041" algn="just">
              <a:spcBef>
                <a:spcPts val="554"/>
              </a:spcBef>
              <a:spcAft>
                <a:spcPts val="554"/>
              </a:spcAft>
              <a:buFontTx/>
              <a:buAutoNum type="romanUcPeriod"/>
            </a:pPr>
            <a:r>
              <a:rPr lang="pt-BR" b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Qualidade de vida no trabalho</a:t>
            </a:r>
          </a:p>
        </p:txBody>
      </p:sp>
      <p:pic>
        <p:nvPicPr>
          <p:cNvPr id="10" name="Picture 2" descr="Image result for abiove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8"/>
          <a:stretch/>
        </p:blipFill>
        <p:spPr bwMode="auto">
          <a:xfrm>
            <a:off x="8207194" y="65856"/>
            <a:ext cx="839823" cy="103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ector reto 10"/>
          <p:cNvCxnSpPr/>
          <p:nvPr/>
        </p:nvCxnSpPr>
        <p:spPr>
          <a:xfrm flipH="1">
            <a:off x="13850" y="673011"/>
            <a:ext cx="8091055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82404" y="3585001"/>
            <a:ext cx="896461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 eaLnBrk="0" hangingPunct="0">
              <a:defRPr/>
            </a:pPr>
            <a:endParaRPr lang="pt-BR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eaLnBrk="0" hangingPunct="0">
              <a:defRPr/>
            </a:pPr>
            <a:endParaRPr lang="pt-BR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eaLnBrk="0" hangingPunct="0">
              <a:defRPr/>
            </a:pPr>
            <a:endParaRPr lang="pt-BR" sz="1600" dirty="0"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1" y="4226169"/>
            <a:ext cx="2965450" cy="21936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551" y="4226169"/>
            <a:ext cx="2722563" cy="21936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125" y="4226169"/>
            <a:ext cx="2305050" cy="2203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" name="Picture 2">
            <a:extLst>
              <a:ext uri="{FF2B5EF4-FFF2-40B4-BE49-F238E27FC236}">
                <a16:creationId xmlns="" xmlns:a16="http://schemas.microsoft.com/office/drawing/2014/main" id="{949C786C-F2F6-45F5-91CC-B4C3AFD7F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87" y="0"/>
            <a:ext cx="2201063" cy="56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33119" y="1648309"/>
            <a:ext cx="8711293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7058" indent="-167058" algn="just" eaLnBrk="0" hangingPunct="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Preservação da saúde dos trabalhadores;</a:t>
            </a:r>
          </a:p>
          <a:p>
            <a:pPr marL="167058" indent="-167058" algn="just" eaLnBrk="0" hangingPunct="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Procedimentos de garantia de acesso à água potável e alimentação adequada; </a:t>
            </a:r>
          </a:p>
          <a:p>
            <a:pPr marL="167058" indent="-167058" algn="just" eaLnBrk="0" hangingPunct="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Exames médicos; </a:t>
            </a:r>
          </a:p>
          <a:p>
            <a:pPr marL="167058" indent="-167058" algn="just" eaLnBrk="0" hangingPunct="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Procedimentos de primeiros socorros</a:t>
            </a:r>
            <a:r>
              <a:rPr lang="pt-BR" sz="1600" dirty="0" smtClean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.</a:t>
            </a: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pt-BR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67058" indent="-167058" algn="just" eaLnBrk="0" hangingPunct="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t-BR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Orientação para </a:t>
            </a: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</a:rPr>
              <a:t>uso de Equipamentos de Proteção Individual – EPI</a:t>
            </a:r>
          </a:p>
          <a:p>
            <a:pPr marL="167058" indent="-167058" algn="just" eaLnBrk="0" hangingPunct="0"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pt-BR" dirty="0"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382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215837" y="1921713"/>
            <a:ext cx="8724686" cy="1889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285750" indent="-285750" algn="just" eaLnBrk="0" hangingPunct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Cumprimento das leis trabalhistas;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t-BR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   Capacitação técnica dos funcionários: aplicadores de herbicida, tratoristas, cozinheiros, técnicos de segurança, administradores de depósitos de agroquímicos;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t-BR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   Plano </a:t>
            </a: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</a:rPr>
              <a:t>de controle da jornada de trabalho</a:t>
            </a:r>
            <a:endParaRPr lang="pt-BR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3794" name="Imagem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5" y="4603709"/>
            <a:ext cx="1727200" cy="1834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379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50" y="4603711"/>
            <a:ext cx="2463800" cy="1861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379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" y="4603709"/>
            <a:ext cx="2535238" cy="18361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3797" name="Picture 2" descr="http://t1.gstatic.com/images?q=tbn:ANd9GcRSWfKe8h_OyO5Y8Z3WJqqtdYrQYHcrQBAzh5PVKvcAt5o9TT5Tf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39" y="4594917"/>
            <a:ext cx="1500187" cy="18463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2" descr="Image result for abiove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8"/>
          <a:stretch/>
        </p:blipFill>
        <p:spPr bwMode="auto">
          <a:xfrm>
            <a:off x="8207194" y="65856"/>
            <a:ext cx="839823" cy="103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Conector reto 9"/>
          <p:cNvCxnSpPr/>
          <p:nvPr/>
        </p:nvCxnSpPr>
        <p:spPr>
          <a:xfrm flipH="1">
            <a:off x="13850" y="673011"/>
            <a:ext cx="8091055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" name="Retângulo 7"/>
          <p:cNvSpPr>
            <a:spLocks noChangeArrowheads="1"/>
          </p:cNvSpPr>
          <p:nvPr/>
        </p:nvSpPr>
        <p:spPr bwMode="auto">
          <a:xfrm>
            <a:off x="286183" y="1239516"/>
            <a:ext cx="45063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22041" indent="-422041" algn="just">
              <a:spcBef>
                <a:spcPts val="554"/>
              </a:spcBef>
              <a:spcAft>
                <a:spcPts val="554"/>
              </a:spcAft>
              <a:buFontTx/>
              <a:buAutoNum type="romanUcPeriod"/>
            </a:pPr>
            <a:r>
              <a:rPr lang="pt-BR" b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Qualidade de vida no trabalho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="" xmlns:a16="http://schemas.microsoft.com/office/drawing/2014/main" id="{949C786C-F2F6-45F5-91CC-B4C3AFD7F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87" y="0"/>
            <a:ext cx="2201063" cy="56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73833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-214312" y="3415217"/>
            <a:ext cx="9036051" cy="51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endParaRPr lang="pt-BR" sz="1662"/>
          </a:p>
          <a:p>
            <a:pPr algn="just" eaLnBrk="0" hangingPunct="0">
              <a:lnSpc>
                <a:spcPct val="150000"/>
              </a:lnSpc>
            </a:pPr>
            <a:endParaRPr lang="pt-BR" sz="738">
              <a:cs typeface="Times New Roman" pitchFamily="18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468312" y="2394809"/>
            <a:ext cx="8135937" cy="153888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0" hangingPunct="0">
              <a:spcBef>
                <a:spcPts val="554"/>
              </a:spcBef>
              <a:spcAft>
                <a:spcPts val="554"/>
              </a:spcAft>
              <a:buFont typeface="Arial" pitchFamily="34" charset="0"/>
              <a:buChar char="•"/>
              <a:defRPr/>
            </a:pPr>
            <a:r>
              <a:rPr lang="pt-BR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 Monitoramento dos impactos sobre o solo e a água</a:t>
            </a:r>
          </a:p>
          <a:p>
            <a:pPr algn="just" eaLnBrk="0" hangingPunct="0">
              <a:spcBef>
                <a:spcPts val="554"/>
              </a:spcBef>
              <a:spcAft>
                <a:spcPts val="554"/>
              </a:spcAft>
              <a:buFont typeface="Arial" pitchFamily="34" charset="0"/>
              <a:buChar char="•"/>
              <a:defRPr/>
            </a:pPr>
            <a:r>
              <a:rPr lang="pt-BR" sz="16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 Monitoramento das emissões de gases de efeito estufa</a:t>
            </a:r>
          </a:p>
          <a:p>
            <a:pPr algn="just" eaLnBrk="0" hangingPunct="0">
              <a:spcBef>
                <a:spcPts val="554"/>
              </a:spcBef>
              <a:spcAft>
                <a:spcPts val="554"/>
              </a:spcAft>
              <a:buFont typeface="Arial" pitchFamily="34" charset="0"/>
              <a:buChar char="•"/>
              <a:defRPr/>
            </a:pPr>
            <a:r>
              <a:rPr lang="pt-BR" sz="16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 </a:t>
            </a:r>
            <a:r>
              <a:rPr lang="pt-BR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Plano de redução, reutilização e reciclagem</a:t>
            </a:r>
          </a:p>
          <a:p>
            <a:pPr algn="just" eaLnBrk="0" hangingPunct="0">
              <a:spcBef>
                <a:spcPts val="554"/>
              </a:spcBef>
              <a:spcAft>
                <a:spcPts val="554"/>
              </a:spcAft>
              <a:buFont typeface="Arial" pitchFamily="34" charset="0"/>
              <a:buChar char="•"/>
              <a:defRPr/>
            </a:pPr>
            <a:r>
              <a:rPr lang="pt-BR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 Procedimentos de uso de técnicas conservacionistas </a:t>
            </a:r>
          </a:p>
        </p:txBody>
      </p:sp>
      <p:sp>
        <p:nvSpPr>
          <p:cNvPr id="35847" name="Retângulo 8"/>
          <p:cNvSpPr>
            <a:spLocks noChangeArrowheads="1"/>
          </p:cNvSpPr>
          <p:nvPr/>
        </p:nvSpPr>
        <p:spPr bwMode="auto">
          <a:xfrm>
            <a:off x="509289" y="1422326"/>
            <a:ext cx="45849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22041" indent="-422041" algn="just">
              <a:spcBef>
                <a:spcPts val="554"/>
              </a:spcBef>
              <a:spcAft>
                <a:spcPts val="554"/>
              </a:spcAft>
            </a:pPr>
            <a:r>
              <a:rPr lang="pt-BR" b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II. Melhores práticas de </a:t>
            </a:r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produção</a:t>
            </a:r>
            <a:endParaRPr lang="pt-BR" b="1" dirty="0">
              <a:solidFill>
                <a:schemeClr val="accent6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Picture 2" descr="Image result for abiove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8"/>
          <a:stretch/>
        </p:blipFill>
        <p:spPr bwMode="auto">
          <a:xfrm>
            <a:off x="8207194" y="65856"/>
            <a:ext cx="839823" cy="103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ector reto 10"/>
          <p:cNvCxnSpPr/>
          <p:nvPr/>
        </p:nvCxnSpPr>
        <p:spPr>
          <a:xfrm flipH="1">
            <a:off x="13850" y="673011"/>
            <a:ext cx="8091055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2" name="Picture 2">
            <a:extLst>
              <a:ext uri="{FF2B5EF4-FFF2-40B4-BE49-F238E27FC236}">
                <a16:creationId xmlns="" xmlns:a16="http://schemas.microsoft.com/office/drawing/2014/main" id="{949C786C-F2F6-45F5-91CC-B4C3AFD7F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87" y="0"/>
            <a:ext cx="2201063" cy="56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5" cstate="email">
            <a:lum bright="-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08" y="4820855"/>
            <a:ext cx="2418583" cy="16744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000" contrast="6000"/>
                  </a:blip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6" cstate="email">
            <a:lum bright="6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903" y="4827475"/>
            <a:ext cx="2417465" cy="16744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 contrast="42000"/>
                  </a:blip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16" name="Picture 1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118" y="4805897"/>
            <a:ext cx="2418131" cy="167386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175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053" y="3959809"/>
            <a:ext cx="2540000" cy="17950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9939" name="Imagem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0466" y="3959809"/>
            <a:ext cx="2519363" cy="17950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1010" y="3919118"/>
            <a:ext cx="2641600" cy="1835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399978" y="1756969"/>
            <a:ext cx="71278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buFont typeface="Arial" pitchFamily="34" charset="0"/>
              <a:buChar char="•"/>
              <a:defRPr/>
            </a:pP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Reduzir custos e aumentar a lucratividade do produtor</a:t>
            </a:r>
          </a:p>
          <a:p>
            <a:pPr algn="just" eaLnBrk="0" hangingPunct="0">
              <a:buFont typeface="Arial" pitchFamily="34" charset="0"/>
              <a:buChar char="•"/>
              <a:defRPr/>
            </a:pPr>
            <a:endParaRPr lang="pt-BR" sz="1600" dirty="0"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  <a:p>
            <a:pPr algn="just" eaLnBrk="0" hangingPunct="0">
              <a:buFont typeface="Arial" pitchFamily="34" charset="0"/>
              <a:buChar char="•"/>
              <a:defRPr/>
            </a:pP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Realizar planejamento financeiro</a:t>
            </a:r>
          </a:p>
          <a:p>
            <a:pPr algn="just" eaLnBrk="0" hangingPunct="0">
              <a:buFont typeface="Arial" pitchFamily="34" charset="0"/>
              <a:buChar char="•"/>
              <a:defRPr/>
            </a:pPr>
            <a:endParaRPr lang="pt-BR" sz="1600" dirty="0"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  <a:p>
            <a:pPr algn="just" eaLnBrk="0" hangingPunct="0">
              <a:buFont typeface="Arial" pitchFamily="34" charset="0"/>
              <a:buChar char="•"/>
              <a:defRPr/>
            </a:pP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lang="pt-BR" sz="1600" dirty="0" smtClean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Adotar mecanismos de gestão de risco</a:t>
            </a:r>
          </a:p>
          <a:p>
            <a:pPr algn="just" eaLnBrk="0" hangingPunct="0">
              <a:buFont typeface="Arial" pitchFamily="34" charset="0"/>
              <a:buChar char="•"/>
              <a:defRPr/>
            </a:pPr>
            <a:endParaRPr lang="pt-BR" sz="1600" dirty="0"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39942" name="Retângulo 6"/>
          <p:cNvSpPr>
            <a:spLocks noChangeArrowheads="1"/>
          </p:cNvSpPr>
          <p:nvPr/>
        </p:nvSpPr>
        <p:spPr bwMode="auto">
          <a:xfrm>
            <a:off x="300053" y="1008085"/>
            <a:ext cx="52373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22041" indent="-422041" algn="just">
              <a:spcBef>
                <a:spcPts val="554"/>
              </a:spcBef>
              <a:spcAft>
                <a:spcPts val="554"/>
              </a:spcAft>
            </a:pPr>
            <a:r>
              <a:rPr lang="pt-BR" b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III. Viabilidade financeira e econômica</a:t>
            </a:r>
          </a:p>
        </p:txBody>
      </p:sp>
      <p:pic>
        <p:nvPicPr>
          <p:cNvPr id="9" name="Picture 2" descr="Image result for abiove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8"/>
          <a:stretch/>
        </p:blipFill>
        <p:spPr bwMode="auto">
          <a:xfrm>
            <a:off x="8207194" y="38147"/>
            <a:ext cx="839823" cy="103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Conector reto 9"/>
          <p:cNvCxnSpPr/>
          <p:nvPr/>
        </p:nvCxnSpPr>
        <p:spPr>
          <a:xfrm flipH="1">
            <a:off x="13850" y="673011"/>
            <a:ext cx="8091055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1" name="Picture 2">
            <a:extLst>
              <a:ext uri="{FF2B5EF4-FFF2-40B4-BE49-F238E27FC236}">
                <a16:creationId xmlns="" xmlns:a16="http://schemas.microsoft.com/office/drawing/2014/main" id="{949C786C-F2F6-45F5-91CC-B4C3AFD7F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87" y="0"/>
            <a:ext cx="2201063" cy="56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66608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Astor\Desktop\7sem_05\lcf_644\Fotos e mapas\indio%20am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443" y="4179293"/>
            <a:ext cx="2239963" cy="1506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3826973" y="2559622"/>
            <a:ext cx="232756" cy="348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" eaLnBrk="0" hangingPunct="0">
              <a:spcBef>
                <a:spcPts val="554"/>
              </a:spcBef>
              <a:spcAft>
                <a:spcPts val="554"/>
              </a:spcAft>
              <a:defRPr/>
            </a:pPr>
            <a:r>
              <a:rPr lang="pt-BR" sz="1662" dirty="0">
                <a:ea typeface="Calibri" pitchFamily="34" charset="0"/>
                <a:cs typeface="Arial" pitchFamily="34" charset="0"/>
              </a:rPr>
              <a:t> </a:t>
            </a:r>
            <a:endParaRPr lang="pt-BR" sz="1662" dirty="0">
              <a:cs typeface="Arial" pitchFamily="34" charset="0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487363" y="1866279"/>
            <a:ext cx="7856537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  <a:spcBef>
                <a:spcPts val="554"/>
              </a:spcBef>
              <a:spcAft>
                <a:spcPts val="554"/>
              </a:spcAft>
              <a:buFont typeface="Arial" pitchFamily="34" charset="0"/>
              <a:buChar char="•"/>
              <a:defRPr/>
            </a:pP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</a:rPr>
              <a:t> Procedimentos para interação com as comunidades tradicionais</a:t>
            </a:r>
          </a:p>
          <a:p>
            <a:pPr algn="just">
              <a:lnSpc>
                <a:spcPct val="150000"/>
              </a:lnSpc>
              <a:spcBef>
                <a:spcPts val="554"/>
              </a:spcBef>
              <a:spcAft>
                <a:spcPts val="554"/>
              </a:spcAft>
              <a:buFont typeface="Arial" pitchFamily="34" charset="0"/>
              <a:buChar char="•"/>
              <a:defRPr/>
            </a:pP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</a:rPr>
              <a:t>  Resolução de conflitos de interesse em áreas de entorno</a:t>
            </a:r>
          </a:p>
          <a:p>
            <a:pPr algn="just" eaLnBrk="0" hangingPunct="0">
              <a:lnSpc>
                <a:spcPct val="150000"/>
              </a:lnSpc>
              <a:spcBef>
                <a:spcPts val="554"/>
              </a:spcBef>
              <a:spcAft>
                <a:spcPts val="554"/>
              </a:spcAft>
              <a:buFont typeface="Arial" pitchFamily="34" charset="0"/>
              <a:buChar char="•"/>
              <a:defRPr/>
            </a:pP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</a:rPr>
              <a:t>  Plano de participação em projetos sociais individuais e coletivos</a:t>
            </a:r>
          </a:p>
        </p:txBody>
      </p:sp>
      <p:pic>
        <p:nvPicPr>
          <p:cNvPr id="44038" name="Picture 19"/>
          <p:cNvPicPr preferRelativeResize="0"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3953" y="4127639"/>
            <a:ext cx="2106245" cy="15330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4039" name="Picture 4"/>
          <p:cNvPicPr preferRelativeResize="0"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3945" y="4127638"/>
            <a:ext cx="2012622" cy="15022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4040" name="Rectangle 24"/>
          <p:cNvSpPr>
            <a:spLocks noChangeArrowheads="1"/>
          </p:cNvSpPr>
          <p:nvPr/>
        </p:nvSpPr>
        <p:spPr bwMode="auto">
          <a:xfrm>
            <a:off x="122517" y="3979885"/>
            <a:ext cx="8928100" cy="17280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 sz="1662"/>
          </a:p>
        </p:txBody>
      </p:sp>
      <p:pic>
        <p:nvPicPr>
          <p:cNvPr id="44041" name="Picture 1" descr="C:\Users\Astor\Desktop\7sem_05\lcf_644\Fotos e mapas\indio%20am4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8373" y="4154015"/>
            <a:ext cx="2000250" cy="1506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2" name="Retângulo 11"/>
          <p:cNvSpPr>
            <a:spLocks noChangeArrowheads="1"/>
          </p:cNvSpPr>
          <p:nvPr/>
        </p:nvSpPr>
        <p:spPr bwMode="auto">
          <a:xfrm>
            <a:off x="382940" y="1043425"/>
            <a:ext cx="38523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22041" indent="-422041" algn="just">
              <a:spcBef>
                <a:spcPts val="554"/>
              </a:spcBef>
              <a:spcAft>
                <a:spcPts val="554"/>
              </a:spcAft>
            </a:pPr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IV</a:t>
            </a:r>
            <a:r>
              <a:rPr lang="pt-BR" b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 Responsabilidade Social</a:t>
            </a:r>
            <a:endParaRPr lang="pt-BR" dirty="0">
              <a:solidFill>
                <a:schemeClr val="accent6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Picture 2" descr="Image result for abiove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8"/>
          <a:stretch/>
        </p:blipFill>
        <p:spPr bwMode="auto">
          <a:xfrm>
            <a:off x="8207194" y="38147"/>
            <a:ext cx="839823" cy="103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Conector reto 11"/>
          <p:cNvCxnSpPr/>
          <p:nvPr/>
        </p:nvCxnSpPr>
        <p:spPr>
          <a:xfrm flipH="1">
            <a:off x="13850" y="673011"/>
            <a:ext cx="8091055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3" name="Picture 2">
            <a:extLst>
              <a:ext uri="{FF2B5EF4-FFF2-40B4-BE49-F238E27FC236}">
                <a16:creationId xmlns="" xmlns:a16="http://schemas.microsoft.com/office/drawing/2014/main" id="{949C786C-F2F6-45F5-91CC-B4C3AFD7F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87" y="0"/>
            <a:ext cx="2201063" cy="56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7325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6"/>
          <p:cNvSpPr>
            <a:spLocks/>
          </p:cNvSpPr>
          <p:nvPr/>
        </p:nvSpPr>
        <p:spPr bwMode="auto">
          <a:xfrm>
            <a:off x="2575123" y="570918"/>
            <a:ext cx="7128000" cy="7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pt-BR" sz="2000" b="1" dirty="0">
                <a:latin typeface="Verdana" panose="020B0604030504040204" pitchFamily="34" charset="0"/>
                <a:ea typeface="Verdana" panose="020B0604030504040204" pitchFamily="34" charset="0"/>
              </a:rPr>
              <a:t>Dias de campo e cursos</a:t>
            </a:r>
          </a:p>
        </p:txBody>
      </p:sp>
      <p:pic>
        <p:nvPicPr>
          <p:cNvPr id="4100" name="Picture 4" descr="Y:\Sustentabilidade\Soja Plus\FOLDER\FOLDER 2013\fotos para Cartilha\foto 6 - dia de campo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37" y="3975816"/>
            <a:ext cx="3347671" cy="2510754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Y:\Sustentabilidade\Soja Plus\FOLDER\FOLDER 2013\fotos para Cartilha\foto 3 - cursos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408" y="3942606"/>
            <a:ext cx="3341431" cy="2506074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34" y="1301994"/>
            <a:ext cx="3390204" cy="254088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981" y="1301995"/>
            <a:ext cx="3308513" cy="24573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2" descr="Image result for abiove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8"/>
          <a:stretch/>
        </p:blipFill>
        <p:spPr bwMode="auto">
          <a:xfrm>
            <a:off x="8207194" y="10438"/>
            <a:ext cx="839823" cy="103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ector reto 8"/>
          <p:cNvCxnSpPr/>
          <p:nvPr/>
        </p:nvCxnSpPr>
        <p:spPr>
          <a:xfrm flipH="1">
            <a:off x="13850" y="673011"/>
            <a:ext cx="8091055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0" name="Picture 2">
            <a:extLst>
              <a:ext uri="{FF2B5EF4-FFF2-40B4-BE49-F238E27FC236}">
                <a16:creationId xmlns="" xmlns:a16="http://schemas.microsoft.com/office/drawing/2014/main" id="{949C786C-F2F6-45F5-91CC-B4C3AFD7F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87" y="0"/>
            <a:ext cx="2201063" cy="56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64255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539750" y="1767254"/>
            <a:ext cx="8064500" cy="660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22041" indent="-422041" algn="just">
              <a:buFontTx/>
              <a:buAutoNum type="arabicPeriod"/>
              <a:defRPr/>
            </a:pPr>
            <a:endParaRPr lang="en-US" sz="1846" dirty="0"/>
          </a:p>
          <a:p>
            <a:pPr marL="422041" indent="-422041" algn="just">
              <a:buFontTx/>
              <a:buAutoNum type="arabicPeriod"/>
              <a:defRPr/>
            </a:pPr>
            <a:endParaRPr lang="pt-BR" sz="1846" dirty="0"/>
          </a:p>
        </p:txBody>
      </p:sp>
      <p:sp>
        <p:nvSpPr>
          <p:cNvPr id="16" name="CaixaDeTexto 7"/>
          <p:cNvSpPr txBox="1"/>
          <p:nvPr/>
        </p:nvSpPr>
        <p:spPr>
          <a:xfrm>
            <a:off x="405442" y="724638"/>
            <a:ext cx="80645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endParaRPr lang="pt-BR" b="1" dirty="0">
              <a:solidFill>
                <a:schemeClr val="accent6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  <a:p>
            <a:pPr>
              <a:defRPr/>
            </a:pPr>
            <a:r>
              <a:rPr lang="pt-BR" b="1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Grande Capacidade de Mobilização </a:t>
            </a:r>
            <a:r>
              <a:rPr lang="pt-BR" b="1" dirty="0" smtClean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de </a:t>
            </a:r>
            <a:r>
              <a:rPr lang="pt-BR" b="1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Produtores Rurais</a:t>
            </a:r>
          </a:p>
          <a:p>
            <a:pPr marL="422041" indent="-422041">
              <a:buFont typeface="+mj-lt"/>
              <a:buAutoNum type="arabicPeriod" startAt="4"/>
              <a:defRPr/>
            </a:pPr>
            <a:endParaRPr lang="pt-BR" b="1" dirty="0">
              <a:solidFill>
                <a:schemeClr val="accent6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35" y="1761988"/>
            <a:ext cx="3031859" cy="19816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Y:\16 - Sustentabilidade\Soja Plus\MATO GROSSO\OFICINAS MT  2011\3a semana\FOTOS\DSC0190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379" y="1754177"/>
            <a:ext cx="3024751" cy="198947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Y:\16 - Sustentabilidade\Soja Plus\MATO GROSSO\OFICINAS MT  2011\3a semana\FOTOS\DSC02026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390176"/>
            <a:ext cx="3052844" cy="19413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379" y="4368074"/>
            <a:ext cx="3152514" cy="19634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Image result for abiove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8"/>
          <a:stretch/>
        </p:blipFill>
        <p:spPr bwMode="auto">
          <a:xfrm>
            <a:off x="8207194" y="38147"/>
            <a:ext cx="839823" cy="103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Conector reto 12"/>
          <p:cNvCxnSpPr/>
          <p:nvPr/>
        </p:nvCxnSpPr>
        <p:spPr>
          <a:xfrm flipH="1">
            <a:off x="0" y="680802"/>
            <a:ext cx="8091055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4" name="Picture 2">
            <a:extLst>
              <a:ext uri="{FF2B5EF4-FFF2-40B4-BE49-F238E27FC236}">
                <a16:creationId xmlns="" xmlns:a16="http://schemas.microsoft.com/office/drawing/2014/main" id="{949C786C-F2F6-45F5-91CC-B4C3AFD7F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87" y="0"/>
            <a:ext cx="2201063" cy="56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84822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663" y="1916113"/>
            <a:ext cx="5360987" cy="343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CaixaDeTexto 7"/>
          <p:cNvSpPr txBox="1">
            <a:spLocks noChangeArrowheads="1"/>
          </p:cNvSpPr>
          <p:nvPr/>
        </p:nvSpPr>
        <p:spPr bwMode="auto">
          <a:xfrm>
            <a:off x="539750" y="1628775"/>
            <a:ext cx="8064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buFontTx/>
              <a:buAutoNum type="arabicPeriod"/>
            </a:pPr>
            <a:endParaRPr lang="en-US" altLang="pt-BR" sz="2000"/>
          </a:p>
          <a:p>
            <a:pPr algn="just" eaLnBrk="1" hangingPunct="1">
              <a:buFontTx/>
              <a:buAutoNum type="arabicPeriod"/>
            </a:pPr>
            <a:endParaRPr lang="pt-BR" altLang="pt-BR" sz="2000"/>
          </a:p>
        </p:txBody>
      </p:sp>
      <p:sp>
        <p:nvSpPr>
          <p:cNvPr id="3" name="Rectangle 2"/>
          <p:cNvSpPr/>
          <p:nvPr/>
        </p:nvSpPr>
        <p:spPr>
          <a:xfrm>
            <a:off x="136525" y="3860800"/>
            <a:ext cx="3146425" cy="1016000"/>
          </a:xfrm>
          <a:prstGeom prst="rect">
            <a:avLst/>
          </a:prstGeom>
          <a:ln w="31750">
            <a:solidFill>
              <a:schemeClr val="accent3"/>
            </a:solidFill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t-BR" sz="2000" b="1" i="1" dirty="0"/>
              <a:t>34 eventos</a:t>
            </a:r>
          </a:p>
          <a:p>
            <a:pPr algn="ctr" eaLnBrk="1" hangingPunct="1">
              <a:defRPr/>
            </a:pPr>
            <a:r>
              <a:rPr lang="pt-BR" sz="2000" b="1" i="1" dirty="0"/>
              <a:t>4.690 produtores </a:t>
            </a:r>
          </a:p>
          <a:p>
            <a:pPr algn="ctr" eaLnBrk="1" hangingPunct="1">
              <a:defRPr/>
            </a:pPr>
            <a:r>
              <a:rPr lang="pt-BR" sz="2000" b="1" i="1" dirty="0"/>
              <a:t>e gerentes  de  fazendas</a:t>
            </a:r>
          </a:p>
        </p:txBody>
      </p:sp>
      <p:pic>
        <p:nvPicPr>
          <p:cNvPr id="11269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61"/>
          <a:stretch>
            <a:fillRect/>
          </a:stretch>
        </p:blipFill>
        <p:spPr bwMode="auto">
          <a:xfrm>
            <a:off x="260350" y="1916113"/>
            <a:ext cx="2782888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7"/>
          <p:cNvSpPr txBox="1"/>
          <p:nvPr/>
        </p:nvSpPr>
        <p:spPr>
          <a:xfrm>
            <a:off x="3043238" y="471714"/>
            <a:ext cx="26629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DIAS 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CAMPO</a:t>
            </a:r>
          </a:p>
        </p:txBody>
      </p:sp>
    </p:spTree>
    <p:extLst>
      <p:ext uri="{BB962C8B-B14F-4D97-AF65-F5344CB8AC3E}">
        <p14:creationId xmlns:p14="http://schemas.microsoft.com/office/powerpoint/2010/main" val="271439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aixaDeTexto 7"/>
          <p:cNvSpPr txBox="1">
            <a:spLocks noChangeArrowheads="1"/>
          </p:cNvSpPr>
          <p:nvPr/>
        </p:nvSpPr>
        <p:spPr bwMode="auto">
          <a:xfrm>
            <a:off x="539750" y="963613"/>
            <a:ext cx="8064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buFontTx/>
              <a:buAutoNum type="arabicPeriod"/>
            </a:pPr>
            <a:endParaRPr lang="en-US" altLang="pt-BR" sz="2000"/>
          </a:p>
          <a:p>
            <a:pPr algn="just" eaLnBrk="1" hangingPunct="1">
              <a:buFontTx/>
              <a:buAutoNum type="arabicPeriod"/>
            </a:pPr>
            <a:endParaRPr lang="pt-BR" altLang="pt-BR" sz="2000"/>
          </a:p>
        </p:txBody>
      </p:sp>
      <p:sp>
        <p:nvSpPr>
          <p:cNvPr id="16" name="CaixaDeTexto 7"/>
          <p:cNvSpPr txBox="1"/>
          <p:nvPr/>
        </p:nvSpPr>
        <p:spPr>
          <a:xfrm>
            <a:off x="215454" y="488704"/>
            <a:ext cx="89285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Saúde e Segurança no Trabalho e Legislação </a:t>
            </a: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Trabalhista - NR 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9422" y="5784734"/>
            <a:ext cx="1830388" cy="923925"/>
          </a:xfrm>
          <a:prstGeom prst="rect">
            <a:avLst/>
          </a:prstGeom>
          <a:ln w="38100">
            <a:solidFill>
              <a:schemeClr val="accent3"/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1600" b="1" i="1" u="sng" dirty="0" smtClean="0"/>
              <a:t>2014</a:t>
            </a:r>
            <a:endParaRPr lang="pt-BR" sz="1600" b="1" i="1" u="sng" dirty="0"/>
          </a:p>
          <a:p>
            <a:pPr algn="ctr" eaLnBrk="1" hangingPunct="1">
              <a:defRPr/>
            </a:pPr>
            <a:endParaRPr lang="pt-BR" sz="600" b="1" i="1" u="sng" dirty="0"/>
          </a:p>
          <a:p>
            <a:pPr algn="ctr" eaLnBrk="1" hangingPunct="1">
              <a:defRPr/>
            </a:pPr>
            <a:r>
              <a:rPr lang="pt-BR" sz="1600" b="1" i="1" dirty="0"/>
              <a:t>48 cursos</a:t>
            </a:r>
          </a:p>
          <a:p>
            <a:pPr algn="ctr" eaLnBrk="1" hangingPunct="1">
              <a:defRPr/>
            </a:pPr>
            <a:r>
              <a:rPr lang="pt-BR" sz="1600" b="1" i="1" dirty="0"/>
              <a:t>853 produtores</a:t>
            </a:r>
          </a:p>
        </p:txBody>
      </p:sp>
      <p:sp>
        <p:nvSpPr>
          <p:cNvPr id="37" name="Rectangle 2"/>
          <p:cNvSpPr/>
          <p:nvPr/>
        </p:nvSpPr>
        <p:spPr>
          <a:xfrm>
            <a:off x="2339975" y="5786322"/>
            <a:ext cx="1838325" cy="922337"/>
          </a:xfrm>
          <a:prstGeom prst="rect">
            <a:avLst/>
          </a:prstGeom>
          <a:ln w="38100">
            <a:solidFill>
              <a:schemeClr val="accent3"/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1600" b="1" i="1" u="sng" dirty="0" smtClean="0"/>
              <a:t>2013</a:t>
            </a:r>
            <a:endParaRPr lang="pt-BR" sz="1600" b="1" i="1" u="sng" dirty="0"/>
          </a:p>
          <a:p>
            <a:pPr algn="ctr" eaLnBrk="1" hangingPunct="1">
              <a:defRPr/>
            </a:pPr>
            <a:endParaRPr lang="pt-BR" sz="600" b="1" i="1" u="sng" dirty="0"/>
          </a:p>
          <a:p>
            <a:pPr algn="ctr" eaLnBrk="1" hangingPunct="1">
              <a:defRPr/>
            </a:pPr>
            <a:r>
              <a:rPr lang="pt-BR" sz="1600" b="1" i="1" dirty="0"/>
              <a:t>32 cursos</a:t>
            </a:r>
          </a:p>
          <a:p>
            <a:pPr algn="ctr" eaLnBrk="1" hangingPunct="1">
              <a:defRPr/>
            </a:pPr>
            <a:r>
              <a:rPr lang="pt-BR" sz="1600" b="1" i="1" dirty="0"/>
              <a:t>592 produtores</a:t>
            </a:r>
          </a:p>
        </p:txBody>
      </p:sp>
      <p:sp>
        <p:nvSpPr>
          <p:cNvPr id="9" name="Rectangle 2"/>
          <p:cNvSpPr/>
          <p:nvPr/>
        </p:nvSpPr>
        <p:spPr>
          <a:xfrm>
            <a:off x="215449" y="4622573"/>
            <a:ext cx="1838325" cy="922338"/>
          </a:xfrm>
          <a:prstGeom prst="rect">
            <a:avLst/>
          </a:prstGeom>
          <a:ln w="38100">
            <a:solidFill>
              <a:schemeClr val="accent3"/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1600" b="1" i="1" u="sng" dirty="0" smtClean="0"/>
              <a:t>2015</a:t>
            </a:r>
            <a:endParaRPr lang="pt-BR" sz="1600" b="1" i="1" u="sng" dirty="0"/>
          </a:p>
          <a:p>
            <a:pPr algn="ctr" eaLnBrk="1" hangingPunct="1">
              <a:defRPr/>
            </a:pPr>
            <a:endParaRPr lang="pt-BR" sz="600" b="1" i="1" u="sng" dirty="0"/>
          </a:p>
          <a:p>
            <a:pPr algn="ctr" eaLnBrk="1" hangingPunct="1">
              <a:defRPr/>
            </a:pPr>
            <a:r>
              <a:rPr lang="pt-BR" sz="1600" b="1" i="1" dirty="0"/>
              <a:t>57 cursos</a:t>
            </a:r>
          </a:p>
          <a:p>
            <a:pPr algn="ctr" eaLnBrk="1" hangingPunct="1">
              <a:defRPr/>
            </a:pPr>
            <a:r>
              <a:rPr lang="pt-BR" sz="1600" b="1" i="1" dirty="0"/>
              <a:t>970 produtores</a:t>
            </a:r>
          </a:p>
        </p:txBody>
      </p:sp>
      <p:pic>
        <p:nvPicPr>
          <p:cNvPr id="12295" name="Picture 9" descr="Y:\Sustentabilidade\Soja Plus\MATO GROSSO DO SUL\FOTOS\DSC_069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960" y="1198177"/>
            <a:ext cx="6554153" cy="4353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/>
          <p:nvPr/>
        </p:nvSpPr>
        <p:spPr>
          <a:xfrm>
            <a:off x="215450" y="3448960"/>
            <a:ext cx="1838325" cy="923925"/>
          </a:xfrm>
          <a:prstGeom prst="rect">
            <a:avLst/>
          </a:prstGeom>
          <a:ln w="38100">
            <a:solidFill>
              <a:schemeClr val="accent3"/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1600" b="1" i="1" u="sng" dirty="0" smtClean="0"/>
              <a:t>2016</a:t>
            </a:r>
            <a:endParaRPr lang="pt-BR" sz="1600" b="1" i="1" u="sng" dirty="0"/>
          </a:p>
          <a:p>
            <a:pPr algn="ctr" eaLnBrk="1" hangingPunct="1">
              <a:defRPr/>
            </a:pPr>
            <a:endParaRPr lang="pt-BR" sz="600" b="1" i="1" u="sng" dirty="0"/>
          </a:p>
          <a:p>
            <a:pPr algn="ctr" eaLnBrk="1" hangingPunct="1">
              <a:defRPr/>
            </a:pPr>
            <a:r>
              <a:rPr lang="pt-BR" sz="1600" b="1" i="1" dirty="0"/>
              <a:t>58 cursos</a:t>
            </a:r>
          </a:p>
          <a:p>
            <a:pPr algn="ctr" eaLnBrk="1" hangingPunct="1">
              <a:defRPr/>
            </a:pPr>
            <a:r>
              <a:rPr lang="pt-BR" sz="1600" b="1" i="1" dirty="0"/>
              <a:t>996 produtores</a:t>
            </a:r>
          </a:p>
        </p:txBody>
      </p:sp>
      <p:sp>
        <p:nvSpPr>
          <p:cNvPr id="2" name="Retângulo 1"/>
          <p:cNvSpPr/>
          <p:nvPr/>
        </p:nvSpPr>
        <p:spPr>
          <a:xfrm>
            <a:off x="3919537" y="0"/>
            <a:ext cx="1587500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CURSOS 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2"/>
          <p:cNvSpPr/>
          <p:nvPr/>
        </p:nvSpPr>
        <p:spPr>
          <a:xfrm>
            <a:off x="215451" y="2315933"/>
            <a:ext cx="1838325" cy="923925"/>
          </a:xfrm>
          <a:prstGeom prst="rect">
            <a:avLst/>
          </a:prstGeom>
          <a:ln w="38100">
            <a:solidFill>
              <a:schemeClr val="accent3"/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1600" b="1" i="1" u="sng" dirty="0" smtClean="0"/>
              <a:t>2017</a:t>
            </a:r>
            <a:endParaRPr lang="pt-BR" sz="1600" b="1" i="1" u="sng" dirty="0"/>
          </a:p>
          <a:p>
            <a:pPr algn="ctr" eaLnBrk="1" hangingPunct="1">
              <a:defRPr/>
            </a:pPr>
            <a:endParaRPr lang="pt-BR" sz="600" b="1" i="1" u="sng" dirty="0"/>
          </a:p>
          <a:p>
            <a:pPr algn="ctr" eaLnBrk="1" hangingPunct="1">
              <a:defRPr/>
            </a:pPr>
            <a:r>
              <a:rPr lang="pt-BR" sz="1600" b="1" i="1" dirty="0"/>
              <a:t>75 cursos</a:t>
            </a:r>
          </a:p>
          <a:p>
            <a:pPr algn="ctr" eaLnBrk="1" hangingPunct="1">
              <a:defRPr/>
            </a:pPr>
            <a:r>
              <a:rPr lang="pt-BR" sz="1600" b="1" i="1" dirty="0"/>
              <a:t>1300 produtores</a:t>
            </a:r>
          </a:p>
        </p:txBody>
      </p:sp>
      <p:sp>
        <p:nvSpPr>
          <p:cNvPr id="12" name="Rectangle 2"/>
          <p:cNvSpPr/>
          <p:nvPr/>
        </p:nvSpPr>
        <p:spPr>
          <a:xfrm>
            <a:off x="215454" y="1191531"/>
            <a:ext cx="1838325" cy="923925"/>
          </a:xfrm>
          <a:prstGeom prst="rect">
            <a:avLst/>
          </a:prstGeom>
          <a:ln w="38100">
            <a:solidFill>
              <a:schemeClr val="accent3"/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1600" b="1" i="1" u="sng" dirty="0" smtClean="0"/>
              <a:t>2018</a:t>
            </a:r>
            <a:endParaRPr lang="pt-BR" sz="1600" b="1" i="1" u="sng" dirty="0"/>
          </a:p>
          <a:p>
            <a:pPr algn="ctr" eaLnBrk="1" hangingPunct="1">
              <a:defRPr/>
            </a:pPr>
            <a:endParaRPr lang="pt-BR" sz="600" b="1" i="1" u="sng" dirty="0"/>
          </a:p>
          <a:p>
            <a:pPr algn="ctr" eaLnBrk="1" hangingPunct="1">
              <a:defRPr/>
            </a:pPr>
            <a:r>
              <a:rPr lang="pt-BR" sz="1600" b="1" i="1" dirty="0" smtClean="0"/>
              <a:t>83 </a:t>
            </a:r>
            <a:r>
              <a:rPr lang="pt-BR" sz="1600" b="1" i="1" dirty="0"/>
              <a:t>cursos</a:t>
            </a:r>
          </a:p>
          <a:p>
            <a:pPr algn="ctr" eaLnBrk="1" hangingPunct="1">
              <a:defRPr/>
            </a:pPr>
            <a:r>
              <a:rPr lang="pt-BR" sz="1600" b="1" i="1" dirty="0" smtClean="0"/>
              <a:t>1410 </a:t>
            </a:r>
            <a:r>
              <a:rPr lang="pt-BR" sz="1600" b="1" i="1" dirty="0"/>
              <a:t>produtores</a:t>
            </a:r>
          </a:p>
        </p:txBody>
      </p:sp>
      <p:sp>
        <p:nvSpPr>
          <p:cNvPr id="13" name="Rectangle 2"/>
          <p:cNvSpPr/>
          <p:nvPr/>
        </p:nvSpPr>
        <p:spPr>
          <a:xfrm>
            <a:off x="4427311" y="5784734"/>
            <a:ext cx="1838325" cy="922337"/>
          </a:xfrm>
          <a:prstGeom prst="rect">
            <a:avLst/>
          </a:prstGeom>
          <a:ln w="38100">
            <a:solidFill>
              <a:schemeClr val="accent3"/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1600" b="1" i="1" u="sng" dirty="0" smtClean="0"/>
              <a:t>2012</a:t>
            </a:r>
            <a:endParaRPr lang="pt-BR" sz="1600" b="1" i="1" u="sng" dirty="0"/>
          </a:p>
          <a:p>
            <a:pPr algn="ctr" eaLnBrk="1" hangingPunct="1">
              <a:defRPr/>
            </a:pPr>
            <a:endParaRPr lang="pt-BR" sz="600" b="1" i="1" u="sng" dirty="0"/>
          </a:p>
          <a:p>
            <a:pPr algn="ctr" eaLnBrk="1" hangingPunct="1">
              <a:defRPr/>
            </a:pPr>
            <a:r>
              <a:rPr lang="pt-BR" sz="1600" b="1" i="1" dirty="0" smtClean="0"/>
              <a:t>21 </a:t>
            </a:r>
            <a:r>
              <a:rPr lang="pt-BR" sz="1600" b="1" i="1" dirty="0"/>
              <a:t>cursos</a:t>
            </a:r>
          </a:p>
          <a:p>
            <a:pPr algn="ctr" eaLnBrk="1" hangingPunct="1">
              <a:defRPr/>
            </a:pPr>
            <a:r>
              <a:rPr lang="pt-BR" sz="1600" b="1" i="1" dirty="0" smtClean="0"/>
              <a:t>316 </a:t>
            </a:r>
            <a:r>
              <a:rPr lang="pt-BR" sz="1600" b="1" i="1" dirty="0"/>
              <a:t>produtores</a:t>
            </a:r>
          </a:p>
        </p:txBody>
      </p:sp>
    </p:spTree>
    <p:extLst>
      <p:ext uri="{BB962C8B-B14F-4D97-AF65-F5344CB8AC3E}">
        <p14:creationId xmlns:p14="http://schemas.microsoft.com/office/powerpoint/2010/main" val="43432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aixaDeTexto 7"/>
          <p:cNvSpPr txBox="1">
            <a:spLocks noChangeArrowheads="1"/>
          </p:cNvSpPr>
          <p:nvPr/>
        </p:nvSpPr>
        <p:spPr bwMode="auto">
          <a:xfrm>
            <a:off x="539750" y="1563688"/>
            <a:ext cx="8064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buFontTx/>
              <a:buAutoNum type="arabicPeriod"/>
            </a:pPr>
            <a:endParaRPr lang="en-US" altLang="pt-BR" sz="2000"/>
          </a:p>
          <a:p>
            <a:pPr algn="just" eaLnBrk="1" hangingPunct="1">
              <a:buFontTx/>
              <a:buAutoNum type="arabicPeriod"/>
            </a:pPr>
            <a:endParaRPr lang="pt-BR" altLang="pt-BR" sz="2000"/>
          </a:p>
        </p:txBody>
      </p:sp>
      <p:sp>
        <p:nvSpPr>
          <p:cNvPr id="16" name="CaixaDeTexto 7"/>
          <p:cNvSpPr txBox="1"/>
          <p:nvPr/>
        </p:nvSpPr>
        <p:spPr>
          <a:xfrm>
            <a:off x="142875" y="890589"/>
            <a:ext cx="8785225" cy="706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Segurança em silos e moegas</a:t>
            </a:r>
          </a:p>
          <a:p>
            <a:pPr marL="457200" indent="-457200" algn="ctr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  <a:defRPr/>
            </a:pP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0910" y="2698365"/>
            <a:ext cx="3280257" cy="707886"/>
          </a:xfrm>
          <a:prstGeom prst="rect">
            <a:avLst/>
          </a:prstGeom>
          <a:ln>
            <a:solidFill>
              <a:schemeClr val="accent3"/>
            </a:solidFill>
          </a:ln>
          <a:effectLst>
            <a:innerShdw blurRad="63500" dist="50800" dir="2700000">
              <a:prstClr val="black">
                <a:alpha val="7000"/>
              </a:prstClr>
            </a:inn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i="1" dirty="0" smtClean="0"/>
              <a:t>2013 - 2018</a:t>
            </a:r>
            <a:endParaRPr lang="pt-BR" sz="2000" b="1" i="1" dirty="0"/>
          </a:p>
          <a:p>
            <a:pPr algn="ctr" eaLnBrk="1" hangingPunct="1">
              <a:defRPr/>
            </a:pPr>
            <a:r>
              <a:rPr lang="pt-BR" sz="2000" b="1" i="1" dirty="0" smtClean="0"/>
              <a:t>25 Cursos – 357 </a:t>
            </a:r>
            <a:r>
              <a:rPr lang="pt-BR" sz="2000" b="1" i="1" dirty="0"/>
              <a:t>participantes</a:t>
            </a:r>
          </a:p>
        </p:txBody>
      </p:sp>
      <p:sp>
        <p:nvSpPr>
          <p:cNvPr id="13319" name="TextBox 1"/>
          <p:cNvSpPr txBox="1">
            <a:spLocks noChangeArrowheads="1"/>
          </p:cNvSpPr>
          <p:nvPr/>
        </p:nvSpPr>
        <p:spPr bwMode="auto">
          <a:xfrm>
            <a:off x="306388" y="1597026"/>
            <a:ext cx="84582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082675" indent="-10826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b="1" dirty="0"/>
              <a:t>Objetivo</a:t>
            </a:r>
            <a:r>
              <a:rPr lang="pt-BR" altLang="pt-BR" dirty="0"/>
              <a:t>: Capacitar o trabalhador em relação aos riscos do trabalho em altura (NR 33) e ambientes confinados (NR 35)</a:t>
            </a:r>
            <a:endParaRPr lang="pt-BR" altLang="pt-BR" u="sng" dirty="0"/>
          </a:p>
        </p:txBody>
      </p:sp>
      <p:pic>
        <p:nvPicPr>
          <p:cNvPr id="13320" name="Picture 2" descr="https://encrypted-tbn3.gstatic.com/images?q=tbn:ANd9GcQEjYhxYAir0kITkOIgZq0Q6jE-OqXBfqUzuBqSVjHbyHfrtDyjx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950" y="4252913"/>
            <a:ext cx="2039938" cy="203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4" descr="https://encrypted-tbn3.gstatic.com/images?q=tbn:ANd9GcQtrlROISlj2hMY9ciApKa2xafI4nNr3xBu_hj7ujR5r6ORLsDDh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3276600"/>
            <a:ext cx="2392363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6" descr="https://encrypted-tbn1.gstatic.com/images?q=tbn:ANd9GcQinsxZG_Vtz6_PAaiM_De3252vWS6szD7JqHGhKCruqpEFc8mXZ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3975100"/>
            <a:ext cx="3846513" cy="275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ângulo 8"/>
          <p:cNvSpPr/>
          <p:nvPr/>
        </p:nvSpPr>
        <p:spPr>
          <a:xfrm>
            <a:off x="3778250" y="190500"/>
            <a:ext cx="1587500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CURSOS 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43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aixaDeTexto 21">
            <a:extLst>
              <a:ext uri="{FF2B5EF4-FFF2-40B4-BE49-F238E27FC236}">
                <a16:creationId xmlns="" xmlns:a16="http://schemas.microsoft.com/office/drawing/2014/main" id="{430B23B5-D665-4AFB-9F42-C2C268021D01}"/>
              </a:ext>
            </a:extLst>
          </p:cNvPr>
          <p:cNvSpPr txBox="1"/>
          <p:nvPr/>
        </p:nvSpPr>
        <p:spPr>
          <a:xfrm>
            <a:off x="924196" y="153510"/>
            <a:ext cx="6549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Sobre a ABIOVE</a:t>
            </a:r>
          </a:p>
        </p:txBody>
      </p:sp>
      <p:grpSp>
        <p:nvGrpSpPr>
          <p:cNvPr id="26" name="Agrupar 25">
            <a:extLst>
              <a:ext uri="{FF2B5EF4-FFF2-40B4-BE49-F238E27FC236}">
                <a16:creationId xmlns="" xmlns:a16="http://schemas.microsoft.com/office/drawing/2014/main" id="{6DD9DC2B-CEE1-4AC1-8423-CCCBC1E7BC64}"/>
              </a:ext>
            </a:extLst>
          </p:cNvPr>
          <p:cNvGrpSpPr/>
          <p:nvPr/>
        </p:nvGrpSpPr>
        <p:grpSpPr>
          <a:xfrm>
            <a:off x="5070765" y="1119369"/>
            <a:ext cx="3908318" cy="3026309"/>
            <a:chOff x="159488" y="1977656"/>
            <a:chExt cx="3845441" cy="2421040"/>
          </a:xfrm>
        </p:grpSpPr>
        <p:sp>
          <p:nvSpPr>
            <p:cNvPr id="25" name="Retângulo 24">
              <a:extLst>
                <a:ext uri="{FF2B5EF4-FFF2-40B4-BE49-F238E27FC236}">
                  <a16:creationId xmlns="" xmlns:a16="http://schemas.microsoft.com/office/drawing/2014/main" id="{A677BFD6-A83E-49A1-BF5E-98DC676C8304}"/>
                </a:ext>
              </a:extLst>
            </p:cNvPr>
            <p:cNvSpPr/>
            <p:nvPr/>
          </p:nvSpPr>
          <p:spPr>
            <a:xfrm>
              <a:off x="159488" y="1977656"/>
              <a:ext cx="3547530" cy="2159871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 sz="1350"/>
            </a:p>
          </p:txBody>
        </p:sp>
        <p:pic>
          <p:nvPicPr>
            <p:cNvPr id="24" name="Imagem 23">
              <a:extLst>
                <a:ext uri="{FF2B5EF4-FFF2-40B4-BE49-F238E27FC236}">
                  <a16:creationId xmlns="" xmlns:a16="http://schemas.microsoft.com/office/drawing/2014/main" id="{E9239FB3-2F32-4AD8-943F-C23A0F963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399" y="2238825"/>
              <a:ext cx="3547530" cy="21598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7" name="Retângulo 26">
            <a:extLst>
              <a:ext uri="{FF2B5EF4-FFF2-40B4-BE49-F238E27FC236}">
                <a16:creationId xmlns="" xmlns:a16="http://schemas.microsoft.com/office/drawing/2014/main" id="{104FEBB0-4F46-41FD-A559-ED3AA110C670}"/>
              </a:ext>
            </a:extLst>
          </p:cNvPr>
          <p:cNvSpPr/>
          <p:nvPr/>
        </p:nvSpPr>
        <p:spPr>
          <a:xfrm>
            <a:off x="164917" y="3858524"/>
            <a:ext cx="85499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t-BR" altLang="pt-B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Missão</a:t>
            </a:r>
          </a:p>
          <a:p>
            <a:pPr marL="214313" indent="-214313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altLang="pt-BR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Representar as indústrias de óleos vegetais, cooperar com o governo brasileiro na execução das políticas que regem o setor, promover os produtos brasileiros, fornecer suporte para seus associados, gerar estatísticas e preparar estudos setoriais. </a:t>
            </a:r>
          </a:p>
        </p:txBody>
      </p:sp>
      <p:pic>
        <p:nvPicPr>
          <p:cNvPr id="28" name="Imagem 27">
            <a:extLst>
              <a:ext uri="{FF2B5EF4-FFF2-40B4-BE49-F238E27FC236}">
                <a16:creationId xmlns="" xmlns:a16="http://schemas.microsoft.com/office/drawing/2014/main" id="{8F9F6BE5-9695-4309-B3F9-91630F469C5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647" y="117806"/>
            <a:ext cx="701953" cy="765767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="" xmlns:a16="http://schemas.microsoft.com/office/drawing/2014/main" id="{99269209-7B4A-48BB-AD1C-4F7FA80BA904}"/>
              </a:ext>
            </a:extLst>
          </p:cNvPr>
          <p:cNvSpPr txBox="1"/>
          <p:nvPr/>
        </p:nvSpPr>
        <p:spPr>
          <a:xfrm>
            <a:off x="164917" y="1291443"/>
            <a:ext cx="52086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Fundada em 1981</a:t>
            </a:r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 empresas associadas que, juntas, 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representam 60% do processamento de soja no país.</a:t>
            </a:r>
          </a:p>
        </p:txBody>
      </p:sp>
      <p:cxnSp>
        <p:nvCxnSpPr>
          <p:cNvPr id="13" name="Conector reto 12">
            <a:extLst>
              <a:ext uri="{FF2B5EF4-FFF2-40B4-BE49-F238E27FC236}">
                <a16:creationId xmlns="" xmlns:a16="http://schemas.microsoft.com/office/drawing/2014/main" id="{72185BBF-63DC-4E79-BD6A-70A9672C4662}"/>
              </a:ext>
            </a:extLst>
          </p:cNvPr>
          <p:cNvCxnSpPr/>
          <p:nvPr/>
        </p:nvCxnSpPr>
        <p:spPr>
          <a:xfrm flipH="1">
            <a:off x="13850" y="617593"/>
            <a:ext cx="8091055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56358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tângulo 2"/>
          <p:cNvSpPr>
            <a:spLocks noChangeArrowheads="1"/>
          </p:cNvSpPr>
          <p:nvPr/>
        </p:nvSpPr>
        <p:spPr bwMode="auto">
          <a:xfrm>
            <a:off x="236538" y="134484"/>
            <a:ext cx="84248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r>
              <a:rPr lang="pt-BR" alt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Seminário Soja Plus Brasil</a:t>
            </a:r>
            <a:endParaRPr lang="pt-BR" alt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aixaDeTexto 7"/>
          <p:cNvSpPr txBox="1"/>
          <p:nvPr/>
        </p:nvSpPr>
        <p:spPr>
          <a:xfrm>
            <a:off x="107950" y="900566"/>
            <a:ext cx="903605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Evento anual </a:t>
            </a:r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divulgação dos resultados</a:t>
            </a:r>
          </a:p>
          <a:p>
            <a:pPr marL="457200" indent="-457200" algn="ctr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  <a:defRPr/>
            </a:pPr>
            <a:endParaRPr lang="pt-BR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06361" y="5588794"/>
            <a:ext cx="3419475" cy="369887"/>
          </a:xfrm>
          <a:prstGeom prst="rect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b="1" i="1" dirty="0">
                <a:latin typeface="Arial" pitchFamily="34" charset="0"/>
                <a:cs typeface="Arial" pitchFamily="34" charset="0"/>
              </a:rPr>
              <a:t>Brasília  -  2012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06360" y="6198281"/>
            <a:ext cx="3419475" cy="369887"/>
          </a:xfrm>
          <a:prstGeom prst="rect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b="1" i="1" dirty="0">
                <a:latin typeface="Arial" pitchFamily="34" charset="0"/>
                <a:cs typeface="Arial" pitchFamily="34" charset="0"/>
              </a:rPr>
              <a:t>São Paulo  - 2011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09538" y="5006747"/>
            <a:ext cx="3417887" cy="369888"/>
          </a:xfrm>
          <a:prstGeom prst="rect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b="1" i="1" dirty="0">
                <a:latin typeface="Arial" pitchFamily="34" charset="0"/>
                <a:cs typeface="Arial" pitchFamily="34" charset="0"/>
              </a:rPr>
              <a:t>Cuiabá  -  2013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07950" y="4355308"/>
            <a:ext cx="3419475" cy="369887"/>
          </a:xfrm>
          <a:prstGeom prst="rect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b="1" i="1" dirty="0">
                <a:latin typeface="Arial" pitchFamily="34" charset="0"/>
                <a:cs typeface="Arial" pitchFamily="34" charset="0"/>
              </a:rPr>
              <a:t>São Paulo  -  2014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76881" y="3717136"/>
            <a:ext cx="3450544" cy="369887"/>
          </a:xfrm>
          <a:prstGeom prst="rect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b="1" i="1" dirty="0">
                <a:latin typeface="Arial" pitchFamily="34" charset="0"/>
                <a:cs typeface="Arial" pitchFamily="34" charset="0"/>
              </a:rPr>
              <a:t>Campo Grande </a:t>
            </a:r>
            <a:r>
              <a:rPr lang="pt-BR" b="1" i="1" dirty="0" smtClean="0">
                <a:latin typeface="Arial" pitchFamily="34" charset="0"/>
                <a:cs typeface="Arial" pitchFamily="34" charset="0"/>
              </a:rPr>
              <a:t> - </a:t>
            </a:r>
            <a:r>
              <a:rPr lang="pt-BR" b="1" i="1" dirty="0">
                <a:latin typeface="Arial" pitchFamily="34" charset="0"/>
                <a:cs typeface="Arial" pitchFamily="34" charset="0"/>
              </a:rPr>
              <a:t>2015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107949" y="3045053"/>
            <a:ext cx="3417885" cy="369887"/>
          </a:xfrm>
          <a:prstGeom prst="rect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b="1" i="1" dirty="0" smtClean="0">
                <a:latin typeface="Arial" pitchFamily="34" charset="0"/>
                <a:cs typeface="Arial" pitchFamily="34" charset="0"/>
              </a:rPr>
              <a:t>Barreiras  -  2016</a:t>
            </a:r>
            <a:endParaRPr lang="pt-BR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107949" y="2432734"/>
            <a:ext cx="3417885" cy="369887"/>
          </a:xfrm>
          <a:prstGeom prst="rect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b="1" i="1" dirty="0" smtClean="0">
                <a:latin typeface="Arial" pitchFamily="34" charset="0"/>
                <a:cs typeface="Arial" pitchFamily="34" charset="0"/>
              </a:rPr>
              <a:t>São Paulo  -  2017</a:t>
            </a:r>
            <a:endParaRPr lang="pt-BR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107950" y="1844907"/>
            <a:ext cx="3417886" cy="369887"/>
          </a:xfrm>
          <a:prstGeom prst="rect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b="1" i="1" dirty="0" smtClean="0">
                <a:latin typeface="Arial" pitchFamily="34" charset="0"/>
                <a:cs typeface="Arial" pitchFamily="34" charset="0"/>
              </a:rPr>
              <a:t>São Paulo  - 2018</a:t>
            </a:r>
            <a:endParaRPr lang="pt-BR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824" y="2123727"/>
            <a:ext cx="5113273" cy="3834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758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Soja Plus 2014-24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581" y="1708916"/>
            <a:ext cx="6337300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CaixaDeTexto 1"/>
          <p:cNvSpPr txBox="1">
            <a:spLocks noChangeArrowheads="1"/>
          </p:cNvSpPr>
          <p:nvPr/>
        </p:nvSpPr>
        <p:spPr bwMode="auto">
          <a:xfrm>
            <a:off x="2484438" y="616798"/>
            <a:ext cx="43195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PRODUTORES PREMIADOS</a:t>
            </a:r>
          </a:p>
        </p:txBody>
      </p:sp>
    </p:spTree>
    <p:extLst>
      <p:ext uri="{BB962C8B-B14F-4D97-AF65-F5344CB8AC3E}">
        <p14:creationId xmlns:p14="http://schemas.microsoft.com/office/powerpoint/2010/main" val="53623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aixaDeTexto 7"/>
          <p:cNvSpPr txBox="1">
            <a:spLocks noChangeArrowheads="1"/>
          </p:cNvSpPr>
          <p:nvPr/>
        </p:nvSpPr>
        <p:spPr bwMode="auto">
          <a:xfrm>
            <a:off x="2408676" y="361129"/>
            <a:ext cx="42493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EXPOSIÇÕES REALIZADAS </a:t>
            </a:r>
          </a:p>
        </p:txBody>
      </p:sp>
      <p:pic>
        <p:nvPicPr>
          <p:cNvPr id="17411" name="Picture 3" descr="Y:\Sustentabilidade\Soja Plus\MATO GROSSO DO SUL\FOTOS\Showtec 2014 (105)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1588"/>
            <a:ext cx="9144000" cy="558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893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1150"/>
            <a:ext cx="3049587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7"/>
          <p:cNvSpPr txBox="1"/>
          <p:nvPr/>
        </p:nvSpPr>
        <p:spPr>
          <a:xfrm>
            <a:off x="323849" y="1027907"/>
            <a:ext cx="9072563" cy="446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Exposição de modelos de construções rurais</a:t>
            </a:r>
            <a:endParaRPr lang="pt-BR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6" name="TextBox 1"/>
          <p:cNvSpPr txBox="1">
            <a:spLocks noChangeArrowheads="1"/>
          </p:cNvSpPr>
          <p:nvPr/>
        </p:nvSpPr>
        <p:spPr bwMode="auto">
          <a:xfrm>
            <a:off x="323849" y="1719263"/>
            <a:ext cx="88773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082675" indent="-10826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altLang="pt-BR" b="1" dirty="0" smtClean="0"/>
              <a:t>Objetivo</a:t>
            </a:r>
            <a:r>
              <a:rPr lang="pt-BR" altLang="pt-BR" dirty="0" smtClean="0"/>
              <a:t>:  Demonstrar</a:t>
            </a:r>
            <a:r>
              <a:rPr lang="pt-BR" altLang="pt-BR" dirty="0"/>
              <a:t>, através de maquetes, os parâmetros exigidos pela </a:t>
            </a:r>
            <a:r>
              <a:rPr lang="pt-BR" altLang="pt-BR" dirty="0" smtClean="0"/>
              <a:t>   legislação </a:t>
            </a:r>
            <a:r>
              <a:rPr lang="pt-BR" altLang="pt-BR" dirty="0"/>
              <a:t>para construções </a:t>
            </a:r>
            <a:r>
              <a:rPr lang="pt-BR" altLang="pt-BR" dirty="0" smtClean="0"/>
              <a:t>rurais</a:t>
            </a:r>
            <a:endParaRPr lang="pt-BR" altLang="pt-BR" u="sng" dirty="0"/>
          </a:p>
        </p:txBody>
      </p:sp>
      <p:pic>
        <p:nvPicPr>
          <p:cNvPr id="18437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776788"/>
            <a:ext cx="3052762" cy="193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050" y="2870200"/>
            <a:ext cx="5616575" cy="38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7"/>
          <p:cNvSpPr txBox="1">
            <a:spLocks noChangeArrowheads="1"/>
          </p:cNvSpPr>
          <p:nvPr/>
        </p:nvSpPr>
        <p:spPr bwMode="auto">
          <a:xfrm>
            <a:off x="2574925" y="357188"/>
            <a:ext cx="4943475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EXPOSIÇÕES REALIZADAS </a:t>
            </a:r>
          </a:p>
        </p:txBody>
      </p:sp>
    </p:spTree>
    <p:extLst>
      <p:ext uri="{BB962C8B-B14F-4D97-AF65-F5344CB8AC3E}">
        <p14:creationId xmlns:p14="http://schemas.microsoft.com/office/powerpoint/2010/main" val="333011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aixaDeTexto 1"/>
          <p:cNvSpPr txBox="1">
            <a:spLocks noChangeArrowheads="1"/>
          </p:cNvSpPr>
          <p:nvPr/>
        </p:nvSpPr>
        <p:spPr bwMode="auto">
          <a:xfrm>
            <a:off x="247649" y="1743075"/>
            <a:ext cx="856932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4000" b="1" dirty="0"/>
              <a:t>ORIENTAÇÕES TÉCNICAS </a:t>
            </a:r>
          </a:p>
          <a:p>
            <a:pPr algn="ctr" eaLnBrk="1" hangingPunct="1"/>
            <a:endParaRPr lang="pt-BR" altLang="pt-BR" sz="4000" b="1" dirty="0"/>
          </a:p>
          <a:p>
            <a:pPr algn="ctr" eaLnBrk="1" hangingPunct="1"/>
            <a:r>
              <a:rPr lang="pt-BR" altLang="pt-BR" sz="4000" b="1" dirty="0"/>
              <a:t>REALIZADAS  NAS</a:t>
            </a:r>
          </a:p>
          <a:p>
            <a:pPr algn="ctr" eaLnBrk="1" hangingPunct="1"/>
            <a:endParaRPr lang="pt-BR" altLang="pt-BR" sz="4000" b="1" dirty="0"/>
          </a:p>
          <a:p>
            <a:pPr algn="ctr" eaLnBrk="1" hangingPunct="1"/>
            <a:r>
              <a:rPr lang="pt-BR" altLang="pt-BR" sz="4000" b="1" dirty="0"/>
              <a:t> FAZENDAS</a:t>
            </a:r>
            <a:endParaRPr lang="pt-BR" altLang="pt-BR" sz="4000" dirty="0"/>
          </a:p>
        </p:txBody>
      </p:sp>
    </p:spTree>
    <p:extLst>
      <p:ext uri="{BB962C8B-B14F-4D97-AF65-F5344CB8AC3E}">
        <p14:creationId xmlns:p14="http://schemas.microsoft.com/office/powerpoint/2010/main" val="343637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3864494"/>
              </p:ext>
            </p:extLst>
          </p:nvPr>
        </p:nvGraphicFramePr>
        <p:xfrm>
          <a:off x="247650" y="1209670"/>
          <a:ext cx="8553450" cy="55231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4186">
                  <a:extLst>
                    <a:ext uri="{9D8B030D-6E8A-4147-A177-3AD203B41FA5}"/>
                  </a:extLst>
                </a:gridCol>
                <a:gridCol w="7899264">
                  <a:extLst>
                    <a:ext uri="{9D8B030D-6E8A-4147-A177-3AD203B41FA5}"/>
                  </a:extLst>
                </a:gridCol>
              </a:tblGrid>
              <a:tr h="552317">
                <a:tc>
                  <a:txBody>
                    <a:bodyPr/>
                    <a:lstStyle/>
                    <a:p>
                      <a:r>
                        <a:rPr lang="pt-BR" sz="1800" dirty="0">
                          <a:solidFill>
                            <a:schemeClr val="tx1"/>
                          </a:solidFill>
                        </a:rPr>
                        <a:t>1º</a:t>
                      </a:r>
                    </a:p>
                  </a:txBody>
                  <a:tcPr marL="68575" marR="68575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solidFill>
                            <a:schemeClr val="tx1"/>
                          </a:solidFill>
                          <a:effectLst/>
                        </a:rPr>
                        <a:t>Ausência de exame médico admissional</a:t>
                      </a:r>
                      <a:endParaRPr lang="pt-BR" sz="18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68575" marR="68575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/>
                </a:extLst>
              </a:tr>
              <a:tr h="55231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solidFill>
                            <a:schemeClr val="tx1"/>
                          </a:solidFill>
                          <a:effectLst/>
                        </a:rPr>
                        <a:t>2º</a:t>
                      </a:r>
                      <a:endParaRPr lang="pt-BR" sz="180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68575" marR="68575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Não fornecer equipamentos de proteção individual</a:t>
                      </a:r>
                      <a:endParaRPr lang="pt-BR" sz="1800" dirty="0">
                        <a:effectLst/>
                        <a:latin typeface="Arial"/>
                        <a:ea typeface="Calibri"/>
                      </a:endParaRPr>
                    </a:p>
                  </a:txBody>
                  <a:tcPr marL="68575" marR="68575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/>
                </a:extLst>
              </a:tr>
              <a:tr h="55231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solidFill>
                            <a:schemeClr val="tx1"/>
                          </a:solidFill>
                          <a:effectLst/>
                        </a:rPr>
                        <a:t>3º</a:t>
                      </a:r>
                      <a:endParaRPr lang="pt-BR" sz="180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68575" marR="68575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effectLst/>
                        </a:rPr>
                        <a:t>Não exigir a utilização dos equipamentos de proteção individual</a:t>
                      </a:r>
                      <a:endParaRPr lang="pt-BR" sz="1800" b="1" dirty="0">
                        <a:effectLst/>
                        <a:latin typeface="Arial"/>
                        <a:ea typeface="Calibri"/>
                      </a:endParaRPr>
                    </a:p>
                  </a:txBody>
                  <a:tcPr marL="68575" marR="68575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/>
                </a:extLst>
              </a:tr>
              <a:tr h="55231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solidFill>
                            <a:schemeClr val="tx1"/>
                          </a:solidFill>
                          <a:effectLst/>
                        </a:rPr>
                        <a:t>4º</a:t>
                      </a:r>
                      <a:endParaRPr lang="pt-BR" sz="18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68575" marR="68575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Não fornecer abrigos durante as refeições nas frentes de trabalho</a:t>
                      </a:r>
                      <a:endParaRPr lang="pt-BR" sz="1800" dirty="0">
                        <a:effectLst/>
                        <a:latin typeface="Arial"/>
                        <a:ea typeface="Calibri"/>
                      </a:endParaRPr>
                    </a:p>
                  </a:txBody>
                  <a:tcPr marL="68575" marR="68575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/>
                </a:extLst>
              </a:tr>
              <a:tr h="55231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solidFill>
                            <a:schemeClr val="tx1"/>
                          </a:solidFill>
                          <a:effectLst/>
                        </a:rPr>
                        <a:t>5º</a:t>
                      </a:r>
                      <a:endParaRPr lang="pt-BR" sz="18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68575" marR="68575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effectLst/>
                        </a:rPr>
                        <a:t>Não possuir material de primeiros socorros</a:t>
                      </a:r>
                      <a:endParaRPr lang="pt-BR" sz="1800" b="1" dirty="0">
                        <a:effectLst/>
                        <a:latin typeface="Arial"/>
                        <a:ea typeface="Calibri"/>
                      </a:endParaRPr>
                    </a:p>
                  </a:txBody>
                  <a:tcPr marL="68575" marR="68575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/>
                </a:extLst>
              </a:tr>
              <a:tr h="55231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solidFill>
                            <a:schemeClr val="tx1"/>
                          </a:solidFill>
                          <a:effectLst/>
                        </a:rPr>
                        <a:t>6º</a:t>
                      </a:r>
                      <a:endParaRPr lang="pt-BR" sz="18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68575" marR="68575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Não fornecer água potável e fresca</a:t>
                      </a:r>
                      <a:endParaRPr lang="pt-BR" sz="1800" dirty="0">
                        <a:effectLst/>
                        <a:latin typeface="Arial"/>
                        <a:ea typeface="Calibri"/>
                      </a:endParaRPr>
                    </a:p>
                  </a:txBody>
                  <a:tcPr marL="68575" marR="68575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/>
                </a:extLst>
              </a:tr>
              <a:tr h="55231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solidFill>
                            <a:schemeClr val="tx1"/>
                          </a:solidFill>
                          <a:effectLst/>
                        </a:rPr>
                        <a:t>7º</a:t>
                      </a:r>
                      <a:endParaRPr lang="pt-BR" sz="18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68575" marR="68575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effectLst/>
                        </a:rPr>
                        <a:t>Falta de instalações sanitárias nas áreas de vivência</a:t>
                      </a:r>
                      <a:endParaRPr lang="pt-BR" sz="1800" b="1" dirty="0">
                        <a:effectLst/>
                        <a:latin typeface="Arial"/>
                        <a:ea typeface="Calibri"/>
                      </a:endParaRPr>
                    </a:p>
                  </a:txBody>
                  <a:tcPr marL="68575" marR="68575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/>
                </a:extLst>
              </a:tr>
              <a:tr h="55231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solidFill>
                            <a:schemeClr val="tx1"/>
                          </a:solidFill>
                          <a:effectLst/>
                        </a:rPr>
                        <a:t>8º</a:t>
                      </a:r>
                      <a:endParaRPr lang="pt-BR" sz="18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68575" marR="68575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Transporte coletivo inadequado</a:t>
                      </a:r>
                      <a:endParaRPr lang="pt-BR" sz="1800" dirty="0">
                        <a:effectLst/>
                        <a:latin typeface="Arial"/>
                        <a:ea typeface="Calibri"/>
                      </a:endParaRPr>
                    </a:p>
                  </a:txBody>
                  <a:tcPr marL="68575" marR="68575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/>
                </a:extLst>
              </a:tr>
              <a:tr h="55231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solidFill>
                            <a:schemeClr val="tx1"/>
                          </a:solidFill>
                          <a:effectLst/>
                        </a:rPr>
                        <a:t>9º</a:t>
                      </a:r>
                      <a:endParaRPr lang="pt-BR" sz="18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68575" marR="68575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effectLst/>
                        </a:rPr>
                        <a:t>Falta de lavanderia especializada para lavagem de EPI</a:t>
                      </a:r>
                      <a:endParaRPr lang="pt-BR" sz="1800" b="1" dirty="0">
                        <a:effectLst/>
                        <a:latin typeface="Arial"/>
                        <a:ea typeface="Calibri"/>
                      </a:endParaRPr>
                    </a:p>
                  </a:txBody>
                  <a:tcPr marL="68575" marR="68575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/>
                </a:extLst>
              </a:tr>
              <a:tr h="55231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solidFill>
                            <a:schemeClr val="tx1"/>
                          </a:solidFill>
                          <a:effectLst/>
                        </a:rPr>
                        <a:t>10º</a:t>
                      </a:r>
                      <a:endParaRPr lang="pt-BR" sz="18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68575" marR="68575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Ausência de condições sanitárias adequadas nos refeitórios</a:t>
                      </a:r>
                      <a:endParaRPr lang="pt-BR" sz="1800" dirty="0">
                        <a:effectLst/>
                        <a:latin typeface="Arial"/>
                        <a:ea typeface="Calibri"/>
                      </a:endParaRPr>
                    </a:p>
                  </a:txBody>
                  <a:tcPr marL="68575" marR="68575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29733" name="Rectangle 3"/>
          <p:cNvSpPr>
            <a:spLocks noChangeArrowheads="1"/>
          </p:cNvSpPr>
          <p:nvPr/>
        </p:nvSpPr>
        <p:spPr bwMode="auto">
          <a:xfrm>
            <a:off x="196848" y="-280394"/>
            <a:ext cx="8613775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pt-BR" altLang="pt-BR" sz="1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defRPr/>
            </a:pPr>
            <a:endParaRPr lang="pt-BR" altLang="pt-B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pt-BR" altLang="pt-BR" sz="2400" b="1" dirty="0" smtClean="0"/>
              <a:t>Foco dos trabalhos e campo: autuações mais frequentes do MTE em 2018 </a:t>
            </a:r>
            <a:endParaRPr lang="pt-BR" altLang="pt-BR" sz="2400" b="1" dirty="0"/>
          </a:p>
          <a:p>
            <a:pPr>
              <a:defRPr/>
            </a:pPr>
            <a:endParaRPr lang="pt-BR" altLang="pt-B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166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tângulo 1"/>
          <p:cNvSpPr>
            <a:spLocks noChangeArrowheads="1"/>
          </p:cNvSpPr>
          <p:nvPr/>
        </p:nvSpPr>
        <p:spPr bwMode="auto">
          <a:xfrm>
            <a:off x="204788" y="688975"/>
            <a:ext cx="8697912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 eaLnBrk="1" hangingPunct="1">
              <a:buFont typeface="Arial" pitchFamily="34" charset="0"/>
              <a:buChar char="•"/>
              <a:defRPr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Submeter trabalhador a exame médico admissional, antes que assuma suas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atividades</a:t>
            </a:r>
          </a:p>
          <a:p>
            <a:pPr algn="just" eaLnBrk="1" hangingPunct="1">
              <a:defRPr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 eaLnBrk="1" hangingPunct="1">
              <a:buFont typeface="Arial" pitchFamily="34" charset="0"/>
              <a:buChar char="•"/>
              <a:defRPr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Submeter trabalhador a exame médico periódico, anualmente </a:t>
            </a:r>
            <a:r>
              <a:rPr lang="pt-BR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eaLnBrk="1" hangingPunct="1">
              <a:defRPr/>
            </a:pPr>
            <a:endParaRPr lang="pt-BR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7" name="Picture 3" descr="C:\Users\Alex\Desktop\Exames Médicos (Medium) (Medium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2636838"/>
            <a:ext cx="4075113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2" descr="http://t2.gstatic.com/images?q=tbn:ANd9GcQMPG6Wt7dBIxQBRDtDQGO-pEaTilN9UThUHqC5aHXkLp0P6fbjC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2" y="2636838"/>
            <a:ext cx="4186237" cy="336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CaixaDeTexto 1"/>
          <p:cNvSpPr txBox="1">
            <a:spLocks noChangeArrowheads="1"/>
          </p:cNvSpPr>
          <p:nvPr/>
        </p:nvSpPr>
        <p:spPr bwMode="auto">
          <a:xfrm>
            <a:off x="2801144" y="227013"/>
            <a:ext cx="30813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2400" b="1" dirty="0"/>
              <a:t>Fazendas Soja Plus</a:t>
            </a:r>
          </a:p>
        </p:txBody>
      </p:sp>
    </p:spTree>
    <p:extLst>
      <p:ext uri="{BB962C8B-B14F-4D97-AF65-F5344CB8AC3E}">
        <p14:creationId xmlns:p14="http://schemas.microsoft.com/office/powerpoint/2010/main" val="148348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ço Reservado para Conteúdo 2"/>
          <p:cNvSpPr>
            <a:spLocks noGrp="1"/>
          </p:cNvSpPr>
          <p:nvPr>
            <p:ph idx="4294967295"/>
          </p:nvPr>
        </p:nvSpPr>
        <p:spPr bwMode="auto">
          <a:xfrm>
            <a:off x="460375" y="1025525"/>
            <a:ext cx="9144000" cy="100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>
              <a:lnSpc>
                <a:spcPct val="150000"/>
              </a:lnSpc>
              <a:spcBef>
                <a:spcPct val="0"/>
              </a:spcBef>
              <a:buFont typeface="Arial" charset="0"/>
              <a:buNone/>
            </a:pPr>
            <a:r>
              <a:rPr lang="pt-BR" altLang="pt-BR" sz="2600" dirty="0" smtClean="0">
                <a:latin typeface="Arial" charset="0"/>
                <a:cs typeface="Arial" charset="0"/>
              </a:rPr>
              <a:t>Material necessário à prestação de primeiros socorros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Arial" charset="0"/>
              <a:buNone/>
            </a:pPr>
            <a:endParaRPr lang="pt-BR" altLang="pt-BR" sz="1800" dirty="0" smtClean="0">
              <a:cs typeface="Arial" charset="0"/>
            </a:endParaRPr>
          </a:p>
        </p:txBody>
      </p:sp>
      <p:pic>
        <p:nvPicPr>
          <p:cNvPr id="22531" name="Imagem 2" descr="kit_socorro_21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2924175"/>
            <a:ext cx="363537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AutoShape 6" descr="data:image/jpeg;base64,/9j/4AAQSkZJRgABAQAAAQABAAD/2wCEAAkGBhQSERUUExQVFBQVFRQVFBQVGBcVFxUVFxcVFBQVFRUXHCYeFxojHBQUHy8gIycpLCwsFR4xNTAqNSYrLCkBCQoKDgwOGg8PGikkHyQqKSwpKSwpKSkpLCkpKSwsLCwpLCksLCksKSkpKSwpLCkpKSkpLCwsLCwsKSksLCwpLP/AABEIAMIBAwMBIgACEQEDEQH/xAAbAAABBQEBAAAAAAAAAAAAAAAEAAIDBQYBB//EAD0QAAEDAQYDBQYFAgYDAQAAAAEAAhEDBAUSITFBUWFxBhMigZEyQqGxwdEUUnLh8AeCI0NikrLxFTNzU//EABoBAAIDAQEAAAAAAAAAAAAAAAIEAQMFAAb/xAAoEQACAgEEAgEEAgMAAAAAAAAAAQIRAwQSITFBURMUMlJhFSIFYpH/2gAMAwEAAhEDEQA/AM1WtZBgiBxzMxlr9EjeDdjPLVEWq0h4gNDR0QlNgBngI8ylKTNTlE1gaXuJiB/M0daRBGWgTrFQhvVcfn1mFzoJDKbMTpcch/MlJXdIJ2C7+HxODRoBn1UltpSMDcuJUUcV1nMkGNTly5q8pMQVKmAQEe1qytZL+yQ7p+ESBgUtNoUEJwCRsYYWQEypCaAuOUNgo6SFGSFxNchstE544JYxwTCuBTwcPxclx1Tkm+qaQuOHh/ELjnymEKJ9Uyp22TZNjXA2VB3vVPp1881KiQ2x5YonQpjU4KNlUAjFpInojUUwHJpNkv4B5bjwOw8YyRN19nK1o/8AXTJH5j4W+p18l6dY7TRdZhhgtLdlywvcWgDwtAAyy0WstFjVOzLevm0+CHs72cbZ6GGqGlx1Oo9VjO1PZiq2q+oyke6OYIExxkDMLb2++20Ru92wmJ8/5opbLfbzBqUXsBzxAyAOeiclihOOx9CePNPHPeeMPB4JL1XtD2So1y2ozwOc4YsMQ8HOTtPMKg7V9i2Wej3jHHLUcUhPRSjbT4NOGuhKl5MNg5KuttnjxAdQrRzlDVZOqThPax/llPVu7PdJWDKJjXl6ZJJz5H7G1lj6IhQedYaOWvqp2WQSANAp5kaJ9MwnzzlE7RChbV8UAgc4zREZKJlVozDCTxJ0PTZCjmPoMcJ2nff9k8thQutLzkIHIfdcbZXHV5n5LqJsVPN45KyagrHRMknUZfdWDGrG1crmPYftEU2TxU+FdDOSTLrI29V1EMp8lI2mpIsAKYXI145BcwTsEPQdgIaU/u0SyiOS76KTrA+6JSdScNvXJEUbYS8sbkW+04a8YB2Vxanhtl3xEhwcYdO2rs41TOPA5IXnn2vhGbAcdk8WedUXSe1zQdHZh7dgREEciD8CkW8lRJNOi6Mk1YC6zwmOp8wrDu0Fa6cbLlbDsZ3rR7wQteoDuhqhI2CjNRMRx+STdf0+d/hVxPvMPkQR81tLwOCkANDDfLf4SFSdguzjRQ7wuOKoAXAHbUBaKhd7Qx1MRk4nLjrOZW3hg9is87qJxlkltA7ZdQe8RGZD2E6SM4PKPkiXUXFuESzLxbjLcHRGUW4RBEjhuOiGr2ppMNY7EdtAeueiYpC6I7GXMpgOOKDExEjUGNlm/wCotVx7uHf4bgcuY/YhaO8n4aeepI9VR39d1S1UWCm32CSScgcogfdUZU3jcYjGDasib6PPjTCjcxSVsTXEEQQYM7FCW2x1O7NQjwtk6gTyCxYY5SlR6JOL7Z3LeElSgvOcAJK/4f2W/Cv3/wAL8UYU1FvEKRpUgaDotMwges0Trh5mSPgoxZQc8Qd+lHYBof8AvohallbK44bUIAyCgbUMpxaRrmPiiLus8ku8gqM0/jjYcI7nQVZaOEac1OOifT6JOErDnJydsfiqR0lcnkuASpAxAEOsTO8qCkCGkgmSJgDgJE9FNe9gqWfCSWvadYBH/W2qprVWNOu0jh9VpL97QUH2Zoa53fEeIQYPJ05EdJWnhwweO2jPy5ZRnwVWMOEhcDoCjuyl/hN8/mV21GAsyUalRoRdqx4qBVVWq6s2qWHCxjXQ4ZF7gDodh80JeVqhjiCcmk/BXdgoj8H4Roz1ESU/psK+5iuqyONJFLYJpQC4NxYRLv0zIJ5aytb2ns9Oz02HGwktYCxskmRJdnpqqT8LQqWeo2qHCocTqRbqHHQEHItP8KyZuVwc3xYmzzEZ5SNugWkoxpma5ys0111ZqOOYB8LeZGZB5wQrYtVZVaGUIbkWjEP1AzKs6dQFodsQD6iVlaqG1pmjpsm5UzjWqK1MkKC9bYWMOAS/PCDpxWffeT3CcboI2yQ4sEsitF08qg6YXa6PJC4OSDFQzqTwkn7rWdmbmbaabiWvLgSJBgCR4Thgk5804tPLpAfVxSthvZbtTaKWGlhApEgGoT7IOpwjN0K7Haq02Os5tsp46OIlleiDLAd3DPEOaobNYXU8nDP+QfkryyX3hZ3dRveM0EmHNHBruHIrThHbGjEySUpNmwsF90q9PvKb2VWbuYRl+puyjt1qIYTSaWuJEFzfCcxIMGRI3Xl9ot9Cz3hRqUWvax7XtqghuZJaWzh9oZDWd16Tbu1NHuHFsuOE+FoOyLcrpgqL4Ar4vRjDirOAj2aTTLien1OSVHt7ZxTyygewcjPDmvNauZLjJkyUNXJiR8Vl/Wy3VFGqtCmlbJL/ALx7yo90ZvJIHJVNSu7AA4uLRMSd94H1Sqx7R389eSTLI98nC4hvAZMHPmpiu2/PZpTgscYuHLGPYQTDvgkthY7rsxY0kSY3OfwSQ7l7KPqM37BHMUlDLXLnw6qUsaIOqeK2Wy0BCyCu+Qhy+Nc0+vyQtSrAXHCrPzAGqsrMyAAhLqo5EkanKVZNb0WPqcrnLb6G8MaVjwVxzhCQqAb+gJ+Sr7wv6jS8LnZxMAFKrFOXSZb8kF20NtF4EKGhexJ1VNbO0tM+yCVBYb2kk4SYiITS0ktttAfU4rqy7vF+Ko39PwzXa9jAfkQcpyzUVGwvIxvM7A8nS4AdAVaWOwGZcCMpz03zTahtikITkpSbDmOLaY/uPq5x+qo7wtRnVae8LitTjFFgc3EQDhPEnWYQzexVd1QhwAH+tzQfITJ1+CpWkm3uGo6qEEkzE3hVim+TOUepWg7GXpIFB2VRoEA+8NQRPyVt2g7Bto0++rPa2jTzqNBzcfdDeZOU7Yl5VXvNxqmoJBxEtgwW8mnptun8WDbGmI6jULJK0e22ayUme3TD25yMw4ZaA8OSzdruxjXuLZgmWg+785VFdv8AU6q1sP7qrGXjBY71gt+IQ15f1Be/2GU2TuDjPlH3RbH0Ub12WV614Hdtze/wNG+akp1LY6G0qWQAAIpvJMZbkBVHZ6+3Uav4gjvHNa8tkT4yMLTh2AxSBxhWFp/qda3avLRwllMbbZdUGTEp9oLFn220y0snY+3VXtNRrgOYa3WJ57IO39mX2OtUp1A18im5k+KA7vMRjjLWhVFTt9WcfFWB5Aud8Rl8URdt6vtNZznuJOAOE7hhdiGZ2xzzhWY4KEaoiWXe7sKpWGc8m9A1ufkFsf6dWnBXqNcTBZIn/SRPzHosuaxwy1sE5ZkCPXqjLutxokvxNLyA0NaXO8JMuJMRsN91KavgiWSLVWbPtfQlwI0AyI25FZB7HuDiPZbA1iSdgIknzWsqdobGacYari4DEBGR1IlxG6rT2js9IjBZSS3NpqOAjeYA+qvbsqSOXd2XogNqWl5DxDhTAHhmYByJJgcldW2/LMxjWkOwggj3c25jQyeY4SsNbe1Fa0V3PY1jGEAZAmY3ElR2qq548RmP4VTSZbyA1bHPvu6SVCbubvn1Mo8JpC7bH0Hvk/IGbC0bK6uK9mUh3bzA90xx1BKrioK4y6ZyhnG0Fjk9xtjdtI54BnwCSrrNenhEvE9FxZ/zQ9Gjsn7KqpIA4H4FNNQotlOWIGNlpCp1xlDVmZjKZIRDHSpbPTl5PDLz3VOaahBsKCthbQAFEy2B7sI21P0St2TCqy5fbPRZOnipTtjmXjE2ie3X13LTU7ttSHFoa6cOWUkAic1kLdeJtlbG9kHCG4aLQBlMZTz1WivoDuKk54arp6Yp+qo7i7Z1bE55oNY3GADIDnZTBaSDBzK28Sp8mHJkt3dm61Q/4Vkqv5mT6wB81p7jstGyVS28aLqI7vE3DikmQIOZyz9Vnqn9R7c7IVnmc8iRr0hVdovS01KgfVe7FxcZMeavfQCZ6fc1gbaqZ7g+BlR8McQCRJwvzynDAI6HdXtey0aYb3lek0tAyc9siOIDjPQQvKbDUqVfC1zZ1PiAEmBJHkFbW3slUpsD3VqUxm1pLj8FQ4RD3s0V8f1PdZ/BZ8LmiYJjjv11VMP6ltLS6tidUJPskRuRvlmdFRm5WlpLiS5Ut52FrIjMo64Bcya+e1tWuzu3FxB1k85mFRWg6BPc7HUmIE6KK0GXo0gG7GEKayUpcFG0T5q4uWwOD2lzSATlIIlRJ0irLLbEtqXZsVIxudEAYWmBxz46/BWNm7K2dv8Alg83SVa2WhkjW0EruZ5+eoyPyYztL2VJAqUG5tgFjQM+YG5T7BVqU2AfhcDoElzgB5CC6MluKdEIW22EHPhqp38UFHVT27GE9mOyYtdIPdWDXB3jpsbJAnKHOO43jVbe3diKNSnTbT/w+7mCBiJmJxTmTlrO684sVqfQeH0yWkbjhw5hauyf1HAH+LTM8WGJ/tOnqrMcox8D+m1OKueGHv7DUGavqOPAFrZ9Aclku1V306NVrWFxMYnYjizJyGmQj5qzvD+pAOVCkcZyxvIMf2jXzKzlslxxPJc4mXE6knVBkyLwM5tVGKqDscyCARomuCjsp1G2ynLVZF2h7FPfFSBaQOYPl8k8tXJh8cpT3PapLCItUVVkhENeDoprZZGtAh0mJMaDlK4kraVvDQGkZjL7JJr6AJ0SS700GNLUyLY1opg8SgX2kASTpmm220gAMBmNY4rlvuqs2kKr2EU4BBy1JIbPPI5I5ypWc2cs1TGciG9VrLq7MOqMGGpRj/6SR1ELz9lV3uzKLZWqjgEs47/vVi/1cE/6M2d63IKbSHV6U8G4nn4BZqy06dOpnULhGoAA+ZKr5ccy4EeaY+qPyj1+5UQxxi7R09VlnBpIurTZKFWm9gtDAahJhwdlpvGeiy1fsVUNQtY5rsi4EZhwG4LSU99sE+wQR/N1a3ZeIYcWoOWWrZyOR5JpSaM55muzO0bhfSdJPpp6om1WLHzWmrVWOpuLXBxIIAyDp/1NjRUz7I/3BDjoNQ/9HA8jrtwVinfZYmV1mp4D4fC70Vqy8HF7gXS2GkemY6qut12uAc5z/GHYMIOeIDxRGw0nclSWKpAAdBc2c3Q4ObJgkHWHSOjgufdkb/RZfiMlSXvTlpKu24KghrcFQNmG5MfqC3D7r8jEZHgEJeFlhjTs7NGnYSdmS9nNdu9zW1Q6qwvp55ROZBAPOCQY3hWn4JpPiGWUxwWtodjaUCHPiAYy+cKJT2hqKl2VVK8KZhtFkmMgxhGfPQBAWK1ufVaXaA5Db91s693soUKhYIIY4zvkDusnY6QwMO4a35KpytCeXDGKfs2FkCOa1Vt3VJaFa0SqWeeap0PpMVnZ7sFQc0E1iOslqLDM/f8AdSizGknyV1v7PuYdPt5KotN1nh8f2WstV5YgqyvVkLpV4OnSfBRWe68Jkp1oAR9V6BrboGcm7A6jTj8Lo2ny4JOY/wD/AFH+3900gF4HqpPwbPyhX4uj0Wjv4gfG1s43F3PTyyK4bSzZhPl91JXsLHNIgCRsuWClhYGzOHKTw2+3krh0622ughrIB8vkuUwYzKnITCuOIoSTpSUElVc7RWtDWOdhBkzz2nzhXvbOs5p7hrsbW6kGQXZf9LL2RmDMa/FFVLUXgzv80jLJfQ3PE12EWFpA4qag0vdG8E+gJQdgqbHZWFirGnUDwJg+RHBSZtRUqASckRY6jA0l3tHIDiFYNuxr2PLS1rW5w4wc9hxKiu7s53jXP71jQ3YySf0xkuimWSa20wGvZ8OZ95pEb8vmqvu3NIic9Vt6FzspmS7vHEECco6BVdGkwPMAlwPUdOiui6M3LNLsrPw/dEF4IadY1aem4Wlsd3NfTjYjIj4EcE63OpVhA0jKRB0+6i7MU3Me6m7Nuo/ZDZGKe114M52muqpTh4B9qHwMi6Mnj9Q+LSgadmcYIyOeTgdDqDyK9SvCyhzCIGcaiVSVrAG6sHUBWwdrkb2JmZstB1E4iG4ajCCT4iwzIIOxEA5dF22va5ngJIBBORaGueMTmZ6wZz5q1Nzgu9rwflMqW/LExtCKbQ1ogwOO5PNEgtldGOeM/Jby66mKiw/6QsLVdnxPBbLs/Uik1rsiS7DO45HcocnQSaug22UcdN7fzNc31ELC3b/6xxGR8sl6EFirdY+5tD26NecbPPUeRQJ8UU6hcWG3bacOR0V7QqqhoUJRtOoaZh3qoaMPPhae5F/SqqUvVVStIKnFdCLbgl71C4/wKM1lG+qoI8iqH6IK0VIUj3/dV9R5diDRm0EnkIXLkuxwc5UiSx057w7gAj5lTyqzs9VIrFrveEKzDYkcCQmIrbwemwR2QUThCjYyJ66ctZ+JUpCYBn1HxGf3Rlw0phUhCjcFxI1JJJccZ2pIMLrDnHH5qxvKwxmFXNH8+SyYStGpNE1E+Lr80U2sUG45Bw/nEK3uixtqObjcGtdIxcDEymY8xMHUJ48t+GMqlwpYxOA5TtPApt02mS5uICRlMDxDgckPeFpDHtpmo1jiTDT7LswDntOapw2dNNuithGire5I1zbcZGZmDB9PoiLEWNLnHLTPlmfoFVtZLWdQJ6plraWPg6HdSIzjPdceSyszZE6SSfJX9xBrXFztIgdVR0LOY5cFq7msIAxPidmnRvM8T8lFXwFgxOMuQqpSlpcePhGhz3PKJjqhrQwHZOvC8Q50DQfE6IcV5+iNJJGmipt9c06rW4HFrhOMaA55ERyVFf174YpxOMxJ2E6ontpfLPC1pMtzLmzkBIGY4mfRZ+yW82ghkBp2OeJ0kRic4+mmqKL4AlPwS2WxsEuqNc5gBGJhHtmcMucMvLPJEXGyrWc1oe5zKf5phg1Ec5CA/FVqLalNtYPD86jA3CDG0ECY6K47A2sGo5uYc5vkQPqpatFUVbNSGoW+Ll79mWT25sPPcHkVYBitLtY0nNVJDklaowlyv8WF4wvaYIKNv0tDMlp+0fZJlaKlN2CqNDx5FYa9H1KfgrtLToHD2T0KLozsmNwVPoEoXgRkjWXtGqz73JMtR2E9BKFqxB4VLwaM3s1RVL2GyqGsrO9mi8/2u+ykFzWl3+U7noPmVG0OGjt+Sb8c+o7C3cxPXYK3rsFKmKbdTm87nqpboug0hic2akZaBrOQ+p3SqXe4klzmAnWTKOKSNbDgWNcIqGUsL2uGxCurUzxn/UAVA2ytaZdVb0A1U1V8kHbQTwROXIxFEZCjd8s1MQmEIwjlRsH+aahQuUrRl8P55QmOXEkaS6kuOFWbIWdtgLHQtJTbOaAvW7sYkarAxTSZrtcFJRtO2xI8uJRNa2uptgGWEyP9LtPQqqqUy081J+NdGHL78lpxrwZmowuTsda7Zj06fw6oi7meHQzwAQVG1NDpwkHfcHyVrYb9oscC6kDH5SWz5EfyUyuqFXjpmqsl0OdRaQ0yAD6ZoftLZCym17hDjlTZ7zju6NmjjxWlu/t2HUB3FFtLKJcQeWQhUVSgbYQ59RocJBxmJ+w5c122mLqCTKaxV7UAxzQxw18ZI6aKztVstdRoHetpcRTZM9XOMlXLLpYMnWil/bid8gp22CgNX1XfppEfFxCs2liMlitlPMOZWbwjA7y2U9nvovMODmu/K4EHyj6LRP8AwzfdqHOM6lNpn9MkrlOu0+zZi7mcbv8AiFFUEZC87WGgsFFzmOI7wCWh0aYR+bP2iMpyVbQsFWKhpU3zLSwOa72QR4JOuvwXooq1vdstNvUAf8ymCpaz+Rg5AD5BcBstmFq3LbrS8vdRLXEyT4W/JW/ZnsjaaFZtRwbABBGLP5LSmxVne1XP9oP1hc/8JOr6rvgosNQSCSHDXAOr/so/xgb/AJtMdAT9VwXCwatJ/U4/snfgqDdRSb1IPzlBRaNffrd65P6Wj7ISveTHiC2rVHAzHoinXjQZ77B+kfYKGp2kojRzz0BHzUdBbbBabGj2LGPNsfMKcOr+7Sps6kfQoer2oZsxx6lC1O1DvdptHUkoXJLySsT9FkWWg+/Tb0BP0TfwdQ+1Wd/a0D6qmqdo6p0wjyQlW+ap1qHygIfkj7DWGRoTdTd3vPV0fJMfYqDfaw/3OJ+qyNotbjq5x/uKr31JOSOLUuiJY9vbNybdQZoWD9IlNNTHBggaicifLgoeyd3NI0BcQTJgRGeU6I+0U8JIMeoVu0CwYtTHBSyD+yaehUnAz3wc9yPVJzV2vQLo2gg8dM1x1I7kqDhsJLn4cc/VJSSNY7mpA1Q0yiGrztGvYLaroZU2g8VTW3s49ugxBammYT3VJVkcko9ANWee1bA5p0cEPUc5uwPUL0aowHYKj7QXfjYSBmmseqd0ymWJUEdgLW13hdAcCfTktpT7P03VM6bsWvhdE/RePXO4ioWglp1aRs4ftK0bLfW0NR3r+y0d8UxGWJ3aPV6V1UmDOmB+uuR8A4Jr3WVhl34UdYefUgry9mN2riepP3T+45/JE80UAsLPSK3aSyNBAqtE6inT4ZZRCq63a2ziY75/+1o+MrFd2l3QVL1C9FqwGoqdtGe7R/3PJ/4oSr2yqH2WMb/aT81StYpBRVUtS/RZHAg0dpbQdHR0AH3UT7zrO1qO/wB32UbGKbulTLUSLlgiDuLjq4n1PzKjdSRvdJGiq/mk/JYscV4Ae5S7rkiu7zT+5VbmWKKAu7TXMRxooeu2F0ZWS0BvCCtFaFJbbWG7qtDC8zo3if5mm8eK+WLZMtcI46oXGAp6VCNczwH1Oyno2TgI57nz28lNha37BOJpcITacnbLzstg7xoqyWEgEAxAOU5K8vOwMY8jwkag5FYgVKurIbzP2TbTZqrqbi+0OkbNylGuSKo09e102DxOaOpAVTau1lmZ/mAng2XfJYo2Qby48XEn5p1KzHYBFSXYO5+DQVu27f8ALpPPMw0fHNCO7S2h/stYz1cfouWC4XP28zkP3V7Zez7G+0cR4DIfcpXLq8WPjtjWPTZMn6M+bXaD/nH0b9klrhZ2DINHouJP+S/1Gv49fkDMJRDCs/ct8d4IJgjUK6Y/NKzg4OmWxakrQaxSAIZiIpqvk47hUbqUg5Keeiftr8Fxxhb7u80KoqNGUz57jzVqADBGc7q4vCxtqsLDvploVS3WwtBpu9phw9R7p9PknYZNyXtFEoUHWdny+qn7uU2ixEU2qXIBIGNJc7pGd2umigbCoHp01OyknAKboq2wkhgpKXuk0E6QT5FTsstQ6MPohssSBqtNdNNGsuiq4+z6lEU+zz9yPihckiUiocxPaxXLez3FyLo3Iwa5ql5EGjPmiqa+6VRpAawyRIXoQu5g0AVdfVhaIfqBkeh+miPFkqaIlyjzuzXE53ifmeGw6nfoEQ+g1mviPwHJW1squeSGNIHIH6BCC6n/AJfUgLUWRVy6Etj8Kyve5x5BNwcAB8VbtuY7lo9T9k7/AMY0bk9IH0XfVYY+bJ+nyy/RUgOXXUMTTmJ4TJPkFaiytHujzz+akFWNAB0VUv8AIfii2Oh/Jmds3ZtzjLvCOevormyXXTp6AEjd2fpsiBUMrrmFJZdRkydvgbx4MePpCxhcLuajNDmntwjaUvRdYsY4hJcNQcElNHWeYsqOpuBbkthct+ioIyxgacVmg2dUO5pY6QYjQr0GTGsip9mNCTgelUbRkC6BOmaMYeiyFy9oG1MLavtA5HSTx6rWUjOhWVkg8bpjkWpdBDWngm1LUBll03T2UZ1k8py+CJoWdo91o8oVNoKgA4joPh9SmPuouOLLHEdRwKuiApqQjb4I1x0CUNO7n/l+KKpXU/gPNX9NzTr8vqpqWoDRKLdIGkUrbidyz4KUXFxJ9FdVHlpzb6fcLhtkjn8FFv2ckVIuNo1RNK6GjOAjO8EaiekqXvdFWwkDCzkGGiBHx6IhtnhOxc0xtZQyeSTDC4ysHDIg9CDHJMNUnLND0bE1vstjfXdQ+TkidzxCjbVHVNfSO5TGGBqq2ixUTmoAoalWdkx1QbyonWngFFBpENWjOyHqWU8ES+0FDvrzxRBcgtWyKN1Fqkq1OaHceqiw0mcIZ+VRvfwC6WqN4CgmiF0yuQnlqReApJohcFwBcqVuqiNdFRFEq6hjXKSmjjDs1XavsldSXoTEAWH5r0fs68mk2ST1XEknrPtRfp+zT0tEgckkllocZPQCmpFJJWlLJQpqbzg1K6kjj2BIJtB8A/nFAu+qSSryfcFDolpaqUHL1SSQsnyOaVJt5JJIQju/l9VGdD1SSXHA9Q5KLguJIWWRGvQ5SSQFqGV0O/dJJcEiIph0SSQBoiUNZJJT5CIZyTSEkkYJG4Ju6SSM4iXUklJx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2533" name="AutoShape 8" descr="data:image/jpeg;base64,/9j/4AAQSkZJRgABAQAAAQABAAD/2wCEAAkGBhQSERUUExQVFBQVFRQVFBQVGBcVFxUVFxcVFBQVFRUXHCYeFxojHBQUHy8gIycpLCwsFR4xNTAqNSYrLCkBCQoKDgwOGg8PGikkHyQqKSwpKSwpKSkpLCkpKSwsLCwpLCksLCksKSkpKSwpLCkpKSkpLCwsLCwsKSksLCwpLP/AABEIAMIBAwMBIgACEQEDEQH/xAAbAAABBQEBAAAAAAAAAAAAAAAEAAIDBQYBB//EAD0QAAEDAQYDBQYFAgYDAQAAAAEAAhEDBAUSITFBUWFxBhMigZEyQqGxwdEUUnLh8AeCI0NikrLxFTNzU//EABoBAAIDAQEAAAAAAAAAAAAAAAIEAQMFAAb/xAAoEQACAgEEAgEEAgMAAAAAAAAAAQIRAwQSITFBURMUMlJhFSIFYpH/2gAMAwEAAhEDEQA/AM1WtZBgiBxzMxlr9EjeDdjPLVEWq0h4gNDR0QlNgBngI8ylKTNTlE1gaXuJiB/M0daRBGWgTrFQhvVcfn1mFzoJDKbMTpcch/MlJXdIJ2C7+HxODRoBn1UltpSMDcuJUUcV1nMkGNTly5q8pMQVKmAQEe1qytZL+yQ7p+ESBgUtNoUEJwCRsYYWQEypCaAuOUNgo6SFGSFxNchstE544JYxwTCuBTwcPxclx1Tkm+qaQuOHh/ELjnymEKJ9Uyp22TZNjXA2VB3vVPp1881KiQ2x5YonQpjU4KNlUAjFpInojUUwHJpNkv4B5bjwOw8YyRN19nK1o/8AXTJH5j4W+p18l6dY7TRdZhhgtLdlywvcWgDwtAAyy0WstFjVOzLevm0+CHs72cbZ6GGqGlx1Oo9VjO1PZiq2q+oyke6OYIExxkDMLb2++20Ru92wmJ8/5opbLfbzBqUXsBzxAyAOeiclihOOx9CePNPHPeeMPB4JL1XtD2So1y2ozwOc4YsMQ8HOTtPMKg7V9i2Wej3jHHLUcUhPRSjbT4NOGuhKl5MNg5KuttnjxAdQrRzlDVZOqThPax/llPVu7PdJWDKJjXl6ZJJz5H7G1lj6IhQedYaOWvqp2WQSANAp5kaJ9MwnzzlE7RChbV8UAgc4zREZKJlVozDCTxJ0PTZCjmPoMcJ2nff9k8thQutLzkIHIfdcbZXHV5n5LqJsVPN45KyagrHRMknUZfdWDGrG1crmPYftEU2TxU+FdDOSTLrI29V1EMp8lI2mpIsAKYXI145BcwTsEPQdgIaU/u0SyiOS76KTrA+6JSdScNvXJEUbYS8sbkW+04a8YB2Vxanhtl3xEhwcYdO2rs41TOPA5IXnn2vhGbAcdk8WedUXSe1zQdHZh7dgREEciD8CkW8lRJNOi6Mk1YC6zwmOp8wrDu0Fa6cbLlbDsZ3rR7wQteoDuhqhI2CjNRMRx+STdf0+d/hVxPvMPkQR81tLwOCkANDDfLf4SFSdguzjRQ7wuOKoAXAHbUBaKhd7Qx1MRk4nLjrOZW3hg9is87qJxlkltA7ZdQe8RGZD2E6SM4PKPkiXUXFuESzLxbjLcHRGUW4RBEjhuOiGr2ppMNY7EdtAeueiYpC6I7GXMpgOOKDExEjUGNlm/wCotVx7uHf4bgcuY/YhaO8n4aeepI9VR39d1S1UWCm32CSScgcogfdUZU3jcYjGDasib6PPjTCjcxSVsTXEEQQYM7FCW2x1O7NQjwtk6gTyCxYY5SlR6JOL7Z3LeElSgvOcAJK/4f2W/Cv3/wAL8UYU1FvEKRpUgaDotMwges0Trh5mSPgoxZQc8Qd+lHYBof8AvohallbK44bUIAyCgbUMpxaRrmPiiLus8ku8gqM0/jjYcI7nQVZaOEac1OOifT6JOErDnJydsfiqR0lcnkuASpAxAEOsTO8qCkCGkgmSJgDgJE9FNe9gqWfCSWvadYBH/W2qprVWNOu0jh9VpL97QUH2Zoa53fEeIQYPJ05EdJWnhwweO2jPy5ZRnwVWMOEhcDoCjuyl/hN8/mV21GAsyUalRoRdqx4qBVVWq6s2qWHCxjXQ4ZF7gDodh80JeVqhjiCcmk/BXdgoj8H4Roz1ESU/psK+5iuqyONJFLYJpQC4NxYRLv0zIJ5aytb2ns9Oz02HGwktYCxskmRJdnpqqT8LQqWeo2qHCocTqRbqHHQEHItP8KyZuVwc3xYmzzEZ5SNugWkoxpma5ys0111ZqOOYB8LeZGZB5wQrYtVZVaGUIbkWjEP1AzKs6dQFodsQD6iVlaqG1pmjpsm5UzjWqK1MkKC9bYWMOAS/PCDpxWffeT3CcboI2yQ4sEsitF08qg6YXa6PJC4OSDFQzqTwkn7rWdmbmbaabiWvLgSJBgCR4Thgk5804tPLpAfVxSthvZbtTaKWGlhApEgGoT7IOpwjN0K7Haq02Os5tsp46OIlleiDLAd3DPEOaobNYXU8nDP+QfkryyX3hZ3dRveM0EmHNHBruHIrThHbGjEySUpNmwsF90q9PvKb2VWbuYRl+puyjt1qIYTSaWuJEFzfCcxIMGRI3Xl9ot9Cz3hRqUWvax7XtqghuZJaWzh9oZDWd16Tbu1NHuHFsuOE+FoOyLcrpgqL4Ar4vRjDirOAj2aTTLien1OSVHt7ZxTyygewcjPDmvNauZLjJkyUNXJiR8Vl/Wy3VFGqtCmlbJL/ALx7yo90ZvJIHJVNSu7AA4uLRMSd94H1Sqx7R389eSTLI98nC4hvAZMHPmpiu2/PZpTgscYuHLGPYQTDvgkthY7rsxY0kSY3OfwSQ7l7KPqM37BHMUlDLXLnw6qUsaIOqeK2Wy0BCyCu+Qhy+Nc0+vyQtSrAXHCrPzAGqsrMyAAhLqo5EkanKVZNb0WPqcrnLb6G8MaVjwVxzhCQqAb+gJ+Sr7wv6jS8LnZxMAFKrFOXSZb8kF20NtF4EKGhexJ1VNbO0tM+yCVBYb2kk4SYiITS0ktttAfU4rqy7vF+Ko39PwzXa9jAfkQcpyzUVGwvIxvM7A8nS4AdAVaWOwGZcCMpz03zTahtikITkpSbDmOLaY/uPq5x+qo7wtRnVae8LitTjFFgc3EQDhPEnWYQzexVd1QhwAH+tzQfITJ1+CpWkm3uGo6qEEkzE3hVim+TOUepWg7GXpIFB2VRoEA+8NQRPyVt2g7Bto0++rPa2jTzqNBzcfdDeZOU7Yl5VXvNxqmoJBxEtgwW8mnptun8WDbGmI6jULJK0e22ayUme3TD25yMw4ZaA8OSzdruxjXuLZgmWg+785VFdv8AU6q1sP7qrGXjBY71gt+IQ15f1Be/2GU2TuDjPlH3RbH0Ub12WV614Hdtze/wNG+akp1LY6G0qWQAAIpvJMZbkBVHZ6+3Uav4gjvHNa8tkT4yMLTh2AxSBxhWFp/qda3avLRwllMbbZdUGTEp9oLFn220y0snY+3VXtNRrgOYa3WJ57IO39mX2OtUp1A18im5k+KA7vMRjjLWhVFTt9WcfFWB5Aud8Rl8URdt6vtNZznuJOAOE7hhdiGZ2xzzhWY4KEaoiWXe7sKpWGc8m9A1ufkFsf6dWnBXqNcTBZIn/SRPzHosuaxwy1sE5ZkCPXqjLutxokvxNLyA0NaXO8JMuJMRsN91KavgiWSLVWbPtfQlwI0AyI25FZB7HuDiPZbA1iSdgIknzWsqdobGacYari4DEBGR1IlxG6rT2js9IjBZSS3NpqOAjeYA+qvbsqSOXd2XogNqWl5DxDhTAHhmYByJJgcldW2/LMxjWkOwggj3c25jQyeY4SsNbe1Fa0V3PY1jGEAZAmY3ElR2qq548RmP4VTSZbyA1bHPvu6SVCbubvn1Mo8JpC7bH0Hvk/IGbC0bK6uK9mUh3bzA90xx1BKrioK4y6ZyhnG0Fjk9xtjdtI54BnwCSrrNenhEvE9FxZ/zQ9Gjsn7KqpIA4H4FNNQotlOWIGNlpCp1xlDVmZjKZIRDHSpbPTl5PDLz3VOaahBsKCthbQAFEy2B7sI21P0St2TCqy5fbPRZOnipTtjmXjE2ie3X13LTU7ttSHFoa6cOWUkAic1kLdeJtlbG9kHCG4aLQBlMZTz1WivoDuKk54arp6Yp+qo7i7Z1bE55oNY3GADIDnZTBaSDBzK28Sp8mHJkt3dm61Q/4Vkqv5mT6wB81p7jstGyVS28aLqI7vE3DikmQIOZyz9Vnqn9R7c7IVnmc8iRr0hVdovS01KgfVe7FxcZMeavfQCZ6fc1gbaqZ7g+BlR8McQCRJwvzynDAI6HdXtey0aYb3lek0tAyc9siOIDjPQQvKbDUqVfC1zZ1PiAEmBJHkFbW3slUpsD3VqUxm1pLj8FQ4RD3s0V8f1PdZ/BZ8LmiYJjjv11VMP6ltLS6tidUJPskRuRvlmdFRm5WlpLiS5Ut52FrIjMo64Bcya+e1tWuzu3FxB1k85mFRWg6BPc7HUmIE6KK0GXo0gG7GEKayUpcFG0T5q4uWwOD2lzSATlIIlRJ0irLLbEtqXZsVIxudEAYWmBxz46/BWNm7K2dv8Alg83SVa2WhkjW0EruZ5+eoyPyYztL2VJAqUG5tgFjQM+YG5T7BVqU2AfhcDoElzgB5CC6MluKdEIW22EHPhqp38UFHVT27GE9mOyYtdIPdWDXB3jpsbJAnKHOO43jVbe3diKNSnTbT/w+7mCBiJmJxTmTlrO684sVqfQeH0yWkbjhw5hauyf1HAH+LTM8WGJ/tOnqrMcox8D+m1OKueGHv7DUGavqOPAFrZ9Aclku1V306NVrWFxMYnYjizJyGmQj5qzvD+pAOVCkcZyxvIMf2jXzKzlslxxPJc4mXE6knVBkyLwM5tVGKqDscyCARomuCjsp1G2ynLVZF2h7FPfFSBaQOYPl8k8tXJh8cpT3PapLCItUVVkhENeDoprZZGtAh0mJMaDlK4kraVvDQGkZjL7JJr6AJ0SS700GNLUyLY1opg8SgX2kASTpmm220gAMBmNY4rlvuqs2kKr2EU4BBy1JIbPPI5I5ypWc2cs1TGciG9VrLq7MOqMGGpRj/6SR1ELz9lV3uzKLZWqjgEs47/vVi/1cE/6M2d63IKbSHV6U8G4nn4BZqy06dOpnULhGoAA+ZKr5ccy4EeaY+qPyj1+5UQxxi7R09VlnBpIurTZKFWm9gtDAahJhwdlpvGeiy1fsVUNQtY5rsi4EZhwG4LSU99sE+wQR/N1a3ZeIYcWoOWWrZyOR5JpSaM55muzO0bhfSdJPpp6om1WLHzWmrVWOpuLXBxIIAyDp/1NjRUz7I/3BDjoNQ/9HA8jrtwVinfZYmV1mp4D4fC70Vqy8HF7gXS2GkemY6qut12uAc5z/GHYMIOeIDxRGw0nclSWKpAAdBc2c3Q4ObJgkHWHSOjgufdkb/RZfiMlSXvTlpKu24KghrcFQNmG5MfqC3D7r8jEZHgEJeFlhjTs7NGnYSdmS9nNdu9zW1Q6qwvp55ROZBAPOCQY3hWn4JpPiGWUxwWtodjaUCHPiAYy+cKJT2hqKl2VVK8KZhtFkmMgxhGfPQBAWK1ufVaXaA5Db91s693soUKhYIIY4zvkDusnY6QwMO4a35KpytCeXDGKfs2FkCOa1Vt3VJaFa0SqWeeap0PpMVnZ7sFQc0E1iOslqLDM/f8AdSizGknyV1v7PuYdPt5KotN1nh8f2WstV5YgqyvVkLpV4OnSfBRWe68Jkp1oAR9V6BrboGcm7A6jTj8Lo2ny4JOY/wD/AFH+3900gF4HqpPwbPyhX4uj0Wjv4gfG1s43F3PTyyK4bSzZhPl91JXsLHNIgCRsuWClhYGzOHKTw2+3krh0622ughrIB8vkuUwYzKnITCuOIoSTpSUElVc7RWtDWOdhBkzz2nzhXvbOs5p7hrsbW6kGQXZf9LL2RmDMa/FFVLUXgzv80jLJfQ3PE12EWFpA4qag0vdG8E+gJQdgqbHZWFirGnUDwJg+RHBSZtRUqASckRY6jA0l3tHIDiFYNuxr2PLS1rW5w4wc9hxKiu7s53jXP71jQ3YySf0xkuimWSa20wGvZ8OZ95pEb8vmqvu3NIic9Vt6FzspmS7vHEECco6BVdGkwPMAlwPUdOiui6M3LNLsrPw/dEF4IadY1aem4Wlsd3NfTjYjIj4EcE63OpVhA0jKRB0+6i7MU3Me6m7Nuo/ZDZGKe114M52muqpTh4B9qHwMi6Mnj9Q+LSgadmcYIyOeTgdDqDyK9SvCyhzCIGcaiVSVrAG6sHUBWwdrkb2JmZstB1E4iG4ajCCT4iwzIIOxEA5dF22va5ngJIBBORaGueMTmZ6wZz5q1Nzgu9rwflMqW/LExtCKbQ1ogwOO5PNEgtldGOeM/Jby66mKiw/6QsLVdnxPBbLs/Uik1rsiS7DO45HcocnQSaug22UcdN7fzNc31ELC3b/6xxGR8sl6EFirdY+5tD26NecbPPUeRQJ8UU6hcWG3bacOR0V7QqqhoUJRtOoaZh3qoaMPPhae5F/SqqUvVVStIKnFdCLbgl71C4/wKM1lG+qoI8iqH6IK0VIUj3/dV9R5diDRm0EnkIXLkuxwc5UiSx057w7gAj5lTyqzs9VIrFrveEKzDYkcCQmIrbwemwR2QUThCjYyJ66ctZ+JUpCYBn1HxGf3Rlw0phUhCjcFxI1JJJccZ2pIMLrDnHH5qxvKwxmFXNH8+SyYStGpNE1E+Lr80U2sUG45Bw/nEK3uixtqObjcGtdIxcDEymY8xMHUJ48t+GMqlwpYxOA5TtPApt02mS5uICRlMDxDgckPeFpDHtpmo1jiTDT7LswDntOapw2dNNuithGire5I1zbcZGZmDB9PoiLEWNLnHLTPlmfoFVtZLWdQJ6plraWPg6HdSIzjPdceSyszZE6SSfJX9xBrXFztIgdVR0LOY5cFq7msIAxPidmnRvM8T8lFXwFgxOMuQqpSlpcePhGhz3PKJjqhrQwHZOvC8Q50DQfE6IcV5+iNJJGmipt9c06rW4HFrhOMaA55ERyVFf174YpxOMxJ2E6ontpfLPC1pMtzLmzkBIGY4mfRZ+yW82ghkBp2OeJ0kRic4+mmqKL4AlPwS2WxsEuqNc5gBGJhHtmcMucMvLPJEXGyrWc1oe5zKf5phg1Ec5CA/FVqLalNtYPD86jA3CDG0ECY6K47A2sGo5uYc5vkQPqpatFUVbNSGoW+Ll79mWT25sPPcHkVYBitLtY0nNVJDklaowlyv8WF4wvaYIKNv0tDMlp+0fZJlaKlN2CqNDx5FYa9H1KfgrtLToHD2T0KLozsmNwVPoEoXgRkjWXtGqz73JMtR2E9BKFqxB4VLwaM3s1RVL2GyqGsrO9mi8/2u+ykFzWl3+U7noPmVG0OGjt+Sb8c+o7C3cxPXYK3rsFKmKbdTm87nqpboug0hic2akZaBrOQ+p3SqXe4klzmAnWTKOKSNbDgWNcIqGUsL2uGxCurUzxn/UAVA2ytaZdVb0A1U1V8kHbQTwROXIxFEZCjd8s1MQmEIwjlRsH+aahQuUrRl8P55QmOXEkaS6kuOFWbIWdtgLHQtJTbOaAvW7sYkarAxTSZrtcFJRtO2xI8uJRNa2uptgGWEyP9LtPQqqqUy081J+NdGHL78lpxrwZmowuTsda7Zj06fw6oi7meHQzwAQVG1NDpwkHfcHyVrYb9oscC6kDH5SWz5EfyUyuqFXjpmqsl0OdRaQ0yAD6ZoftLZCym17hDjlTZ7zju6NmjjxWlu/t2HUB3FFtLKJcQeWQhUVSgbYQ59RocJBxmJ+w5c122mLqCTKaxV7UAxzQxw18ZI6aKztVstdRoHetpcRTZM9XOMlXLLpYMnWil/bid8gp22CgNX1XfppEfFxCs2liMlitlPMOZWbwjA7y2U9nvovMODmu/K4EHyj6LRP8AwzfdqHOM6lNpn9MkrlOu0+zZi7mcbv8AiFFUEZC87WGgsFFzmOI7wCWh0aYR+bP2iMpyVbQsFWKhpU3zLSwOa72QR4JOuvwXooq1vdstNvUAf8ymCpaz+Rg5AD5BcBstmFq3LbrS8vdRLXEyT4W/JW/ZnsjaaFZtRwbABBGLP5LSmxVne1XP9oP1hc/8JOr6rvgosNQSCSHDXAOr/so/xgb/AJtMdAT9VwXCwatJ/U4/snfgqDdRSb1IPzlBRaNffrd65P6Wj7ISveTHiC2rVHAzHoinXjQZ77B+kfYKGp2kojRzz0BHzUdBbbBabGj2LGPNsfMKcOr+7Sps6kfQoer2oZsxx6lC1O1DvdptHUkoXJLySsT9FkWWg+/Tb0BP0TfwdQ+1Wd/a0D6qmqdo6p0wjyQlW+ap1qHygIfkj7DWGRoTdTd3vPV0fJMfYqDfaw/3OJ+qyNotbjq5x/uKr31JOSOLUuiJY9vbNybdQZoWD9IlNNTHBggaicifLgoeyd3NI0BcQTJgRGeU6I+0U8JIMeoVu0CwYtTHBSyD+yaehUnAz3wc9yPVJzV2vQLo2gg8dM1x1I7kqDhsJLn4cc/VJSSNY7mpA1Q0yiGrztGvYLaroZU2g8VTW3s49ugxBammYT3VJVkcko9ANWee1bA5p0cEPUc5uwPUL0aowHYKj7QXfjYSBmmseqd0ymWJUEdgLW13hdAcCfTktpT7P03VM6bsWvhdE/RePXO4ioWglp1aRs4ftK0bLfW0NR3r+y0d8UxGWJ3aPV6V1UmDOmB+uuR8A4Jr3WVhl34UdYefUgry9mN2riepP3T+45/JE80UAsLPSK3aSyNBAqtE6inT4ZZRCq63a2ziY75/+1o+MrFd2l3QVL1C9FqwGoqdtGe7R/3PJ/4oSr2yqH2WMb/aT81StYpBRVUtS/RZHAg0dpbQdHR0AH3UT7zrO1qO/wB32UbGKbulTLUSLlgiDuLjq4n1PzKjdSRvdJGiq/mk/JYscV4Ae5S7rkiu7zT+5VbmWKKAu7TXMRxooeu2F0ZWS0BvCCtFaFJbbWG7qtDC8zo3if5mm8eK+WLZMtcI46oXGAp6VCNczwH1Oyno2TgI57nz28lNha37BOJpcITacnbLzstg7xoqyWEgEAxAOU5K8vOwMY8jwkag5FYgVKurIbzP2TbTZqrqbi+0OkbNylGuSKo09e102DxOaOpAVTau1lmZ/mAng2XfJYo2Qby48XEn5p1KzHYBFSXYO5+DQVu27f8ALpPPMw0fHNCO7S2h/stYz1cfouWC4XP28zkP3V7Zez7G+0cR4DIfcpXLq8WPjtjWPTZMn6M+bXaD/nH0b9klrhZ2DINHouJP+S/1Gv49fkDMJRDCs/ct8d4IJgjUK6Y/NKzg4OmWxakrQaxSAIZiIpqvk47hUbqUg5Keeiftr8Fxxhb7u80KoqNGUz57jzVqADBGc7q4vCxtqsLDvploVS3WwtBpu9phw9R7p9PknYZNyXtFEoUHWdny+qn7uU2ixEU2qXIBIGNJc7pGd2umigbCoHp01OyknAKboq2wkhgpKXuk0E6QT5FTsstQ6MPohssSBqtNdNNGsuiq4+z6lEU+zz9yPihckiUiocxPaxXLez3FyLo3Iwa5ql5EGjPmiqa+6VRpAawyRIXoQu5g0AVdfVhaIfqBkeh+miPFkqaIlyjzuzXE53ifmeGw6nfoEQ+g1mviPwHJW1squeSGNIHIH6BCC6n/AJfUgLUWRVy6Etj8Kyve5x5BNwcAB8VbtuY7lo9T9k7/AMY0bk9IH0XfVYY+bJ+nyy/RUgOXXUMTTmJ4TJPkFaiytHujzz+akFWNAB0VUv8AIfii2Oh/Jmds3ZtzjLvCOevormyXXTp6AEjd2fpsiBUMrrmFJZdRkydvgbx4MePpCxhcLuajNDmntwjaUvRdYsY4hJcNQcElNHWeYsqOpuBbkthct+ioIyxgacVmg2dUO5pY6QYjQr0GTGsip9mNCTgelUbRkC6BOmaMYeiyFy9oG1MLavtA5HSTx6rWUjOhWVkg8bpjkWpdBDWngm1LUBll03T2UZ1k8py+CJoWdo91o8oVNoKgA4joPh9SmPuouOLLHEdRwKuiApqQjb4I1x0CUNO7n/l+KKpXU/gPNX9NzTr8vqpqWoDRKLdIGkUrbidyz4KUXFxJ9FdVHlpzb6fcLhtkjn8FFv2ckVIuNo1RNK6GjOAjO8EaiekqXvdFWwkDCzkGGiBHx6IhtnhOxc0xtZQyeSTDC4ysHDIg9CDHJMNUnLND0bE1vstjfXdQ+TkidzxCjbVHVNfSO5TGGBqq2ixUTmoAoalWdkx1QbyonWngFFBpENWjOyHqWU8ES+0FDvrzxRBcgtWyKN1Fqkq1OaHceqiw0mcIZ+VRvfwC6WqN4CgmiF0yuQnlqReApJohcFwBcqVuqiNdFRFEq6hjXKSmjjDs1XavsldSXoTEAWH5r0fs68mk2ST1XEknrPtRfp+zT0tEgckkllocZPQCmpFJJWlLJQpqbzg1K6kjj2BIJtB8A/nFAu+qSSryfcFDolpaqUHL1SSQsnyOaVJt5JJIQju/l9VGdD1SSXHA9Q5KLguJIWWRGvQ5SSQFqGV0O/dJJcEiIph0SSQBoiUNZJJT5CIZyTSEkkYJG4Ju6SSM4iXUklJx/9k=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t-BR" altLang="pt-BR"/>
          </a:p>
        </p:txBody>
      </p:sp>
      <p:pic>
        <p:nvPicPr>
          <p:cNvPr id="22534" name="Picture 10" descr="http://img1.mlstatic.com/aparelho-de-ar-respirador-de-oxignio-portatil-c-maleta_MLB-O-2798840174_06201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598738"/>
            <a:ext cx="4608512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1"/>
          <p:cNvSpPr txBox="1">
            <a:spLocks noChangeArrowheads="1"/>
          </p:cNvSpPr>
          <p:nvPr/>
        </p:nvSpPr>
        <p:spPr bwMode="auto">
          <a:xfrm>
            <a:off x="3155950" y="312738"/>
            <a:ext cx="30813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2400" b="1" dirty="0"/>
              <a:t>Fazendas Soja Plus</a:t>
            </a:r>
          </a:p>
        </p:txBody>
      </p:sp>
    </p:spTree>
    <p:extLst>
      <p:ext uri="{BB962C8B-B14F-4D97-AF65-F5344CB8AC3E}">
        <p14:creationId xmlns:p14="http://schemas.microsoft.com/office/powerpoint/2010/main" val="207405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tângulo 1"/>
          <p:cNvSpPr>
            <a:spLocks noChangeArrowheads="1"/>
          </p:cNvSpPr>
          <p:nvPr/>
        </p:nvSpPr>
        <p:spPr bwMode="auto">
          <a:xfrm>
            <a:off x="323850" y="848519"/>
            <a:ext cx="104076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pt-BR" altLang="pt-BR" sz="2400" dirty="0"/>
              <a:t>Plano emergencial para socorro e transporte de acidentados</a:t>
            </a:r>
          </a:p>
        </p:txBody>
      </p:sp>
      <p:pic>
        <p:nvPicPr>
          <p:cNvPr id="23555" name="Picture 5" descr="C:\Users\Alex\Desktop\FOTOS DAS U.P's BAHIA; FARROUPILHA; RANCHO FUNDO; ESTRADAS; 042 (Medium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494" y="1847850"/>
            <a:ext cx="6756400" cy="453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1"/>
          <p:cNvSpPr txBox="1">
            <a:spLocks noChangeArrowheads="1"/>
          </p:cNvSpPr>
          <p:nvPr/>
        </p:nvSpPr>
        <p:spPr bwMode="auto">
          <a:xfrm>
            <a:off x="2994025" y="223044"/>
            <a:ext cx="30813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2400" b="1" dirty="0"/>
              <a:t>Fazendas Soja Plus</a:t>
            </a:r>
          </a:p>
        </p:txBody>
      </p:sp>
    </p:spTree>
    <p:extLst>
      <p:ext uri="{BB962C8B-B14F-4D97-AF65-F5344CB8AC3E}">
        <p14:creationId xmlns:p14="http://schemas.microsoft.com/office/powerpoint/2010/main" val="232839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tângulo 1"/>
          <p:cNvSpPr>
            <a:spLocks noChangeArrowheads="1"/>
          </p:cNvSpPr>
          <p:nvPr/>
        </p:nvSpPr>
        <p:spPr bwMode="auto">
          <a:xfrm>
            <a:off x="458787" y="1071563"/>
            <a:ext cx="82327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000" dirty="0"/>
              <a:t>Orientação para fornecimento gratuito de equipamento de proteção individual  e treinamento do trabalhador para usá-lo adequadamente.</a:t>
            </a:r>
          </a:p>
        </p:txBody>
      </p:sp>
      <p:pic>
        <p:nvPicPr>
          <p:cNvPr id="24579" name="Picture 2" descr="C:\Users\Alex\Desktop\Manual IAS TERMINAR\Fotos para Manual\Captur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2" y="2505075"/>
            <a:ext cx="4068762" cy="328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3" descr="C:\Users\Alex\Desktop\Manual IAS TERMINAR\Fotos para Manual\2951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719" y="2527300"/>
            <a:ext cx="4568825" cy="330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1"/>
          <p:cNvSpPr txBox="1">
            <a:spLocks noChangeArrowheads="1"/>
          </p:cNvSpPr>
          <p:nvPr/>
        </p:nvSpPr>
        <p:spPr bwMode="auto">
          <a:xfrm>
            <a:off x="2813050" y="277813"/>
            <a:ext cx="30813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Fazendas Soja Plus</a:t>
            </a:r>
          </a:p>
        </p:txBody>
      </p:sp>
    </p:spTree>
    <p:extLst>
      <p:ext uri="{BB962C8B-B14F-4D97-AF65-F5344CB8AC3E}">
        <p14:creationId xmlns:p14="http://schemas.microsoft.com/office/powerpoint/2010/main" val="37401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aixaDeTexto 17"/>
          <p:cNvSpPr txBox="1"/>
          <p:nvPr/>
        </p:nvSpPr>
        <p:spPr>
          <a:xfrm>
            <a:off x="1063282" y="58690"/>
            <a:ext cx="67691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Empresas associadas</a:t>
            </a:r>
          </a:p>
        </p:txBody>
      </p:sp>
      <p:pic>
        <p:nvPicPr>
          <p:cNvPr id="15" name="Picture 2" descr="Image result for abiove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8"/>
          <a:stretch/>
        </p:blipFill>
        <p:spPr bwMode="auto">
          <a:xfrm>
            <a:off x="8262612" y="3"/>
            <a:ext cx="839823" cy="103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Conector reto 15"/>
          <p:cNvCxnSpPr/>
          <p:nvPr/>
        </p:nvCxnSpPr>
        <p:spPr>
          <a:xfrm flipH="1">
            <a:off x="13850" y="617593"/>
            <a:ext cx="8091055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" name="AutoShape 2" descr="data:image/png;base64,iVBORw0KGgoAAAANSUhEUgAAAIUAAAA+CAIAAACKtU/dAAAanElEQVR4nO1bd3gU1de+Kdt3tve+KRApFhAwUqSFVFqaAQGVn6ioiIACSgkhQLK7VCmCdEHpinRpmhBCtUDoka6AQEDSd3fmnu+PuztZQDCxxu/hPPvkSXJnbjnvKe85M4vgkdQnQf/2Bh7JXfIIj/olj/CoX/IIj/olj/CoX/IIj/olj/CoX/KfwQNjjDEGAAxAMwzNMOzAD9fOzTq4od/G6W2Xvmee2Z83+XnkSOG40lXT+zaa+0bMp6Nf2zpn4XfbTt64zM5GMzSNGXZaMnN9kP8GHqzKGMzQDE3+eeLGpaz8FS0WDeU5UtD4eDQ+Hk1IQjk9kCMZOVORIwXl9kSTuqEJiWh8HMpOELnSWy8d7ixcW1xyhczgpWmGYFxvIPkP4IH9KvP6kdh76UTa2knc3GSUGYOyE5EjOciVFuxKD3alBTlTfWA4U5EzNciZFuxKC3alB7nSUG4yyk5AmTFCR2q/9VO+v3aWzEYAxlAvIKnXeNztFgwAFJdc6fuFM3hiV5QVh3KTQ1zpwa40PwApyOH/kP/c83GmBrvSQlzpKDcZZcXyc3oM2f7xraoyAPDQXhb1f/fI9RcPFgw2QM06tFHmTEdZsciRGuJK/w2lE+e4/3PfZSGudORIQZkxDWcPyL94DAC8NF0fIKmneLCxw0vTAHCjsjRtzUSUGYNyk7lTehG3IMZe4yLOWgPjD2ghrnQ0sSt3YtcFP2yH+gFJfcTDpw6MCRgnblx67KPXUFYcZ0ovNKk7yopFWbFofALKTvD9PrFrkDOtxmMC9f4gVPy/BDvTkCMZjevy4aGNAOD9twNXvcODeAbG2Et7AeDQlTP6qb3RxK5oUneUFRcx59VXNs+cc3jzxuJDW85++/F3217fOqfRvDdQdiLKikWOFB8qzt9DJcBRghypwY5UlBW74ng+AHgZ+pF/1AjGGLAvTH139axmSgaa2BWNj2+14J01x/eUuSvvv6XK695+9ruMz52cnJ5oXCxypAa70gKd4HccxZES5EwLyulJOVJO3LiMMab/PUjqFx6BCfzHW1fMM15E4+N5OT1zClZ7/Fndy9D3fNjbi345/9L6KSETu6Hx8UHOtCBn2u+HL/8Fwa50ND6u46ejCZdj/qWK5I/jgQOEYRiGYWi/kD8DL6jlhADAMAzNMGXVlc0WDkGZnVVTe+84+x0AMJhhI8k9M2OMAyv2wssnOn86GmXFoondfDwqIIf/DiRZsetP7wcAAnPNlu4WhmFqM0p+rxOufwSPQEV4vd4HrYcZTNeasWCMSUVGItVLG2eg0e010/oc+PkMALhpTyAS92+GCM3UVO/Lj+6yzXwZjeviT9p3FyW/lU6CnWlofEL75R8wGLN6fPjOH3j2P+pbdcajpiygawLFr7dvnzp5cn9h4Z78/P37Ck+dPHmrpIQM1eFg2GeVy4q+RpkxYkdy3sVjAOCuHefxEQHAxD0BoKSy9J1tc4MmdkXZCcGu9GBnmi/PPyiCOVKQIyU0p+ex6xcBgGYYBjMY4+IzZwoK9uzft29fYeH+ffv2FhScOnWSHA0Ajh8/5h/du39fYUFBQXFxMQCUlJR8s3v39999+zf6Bzu11+sFgPKysvnz5vZISmgSFWnWqTVyiUoq1sglZp2mUYPw7olx27ZuAYDf9RI2bTCY+bn0pmZaHzS20+IjuwDATXvvWfrh26txXL+5FFw63m7Je2hcFzQhibRV7iVgAZ9gVzoa12XWt1swxh7aixmMMY7t3FHI4+iUMrWM0qsUnGCUOWYUCUdVVVUtnnxcIuTrFFK1jNKr5JwgNHvWzJKSkszRH8yYNiVn4oTFixbUXsN1wCMwRgFA4d6Cls2eEHNDlJRQr5Jb9JowsyHMbLAZdRa9xqBWKCihmBuyYN5cCIDkIZOTUNNnwzQ04tn+m2eCv41R+wzETuWL7H5UGIw/ObLrqflvoaw4ND4e5SYHu9JDSFPrbv8IcaWhrNgBm2dhjD1eDwCUlNxs3CDcqFHYjDqrQRtmNshEvI0bviRLFJ85Y9FrrAaNzaizGXV2k14uFhQdPbJty+bPli8b/u7QZUsXfzRrZu03X+d4RdNeANi2ZbNWLlHLqHCL0WbUh5kNFr1GLRXrVXK7SW81aMnWzTq1Tik7dfIksaaH+AeJVF9fOIoyO1tm9r9ZWcr2rP5YLGbvov0B08vQX5zc221lltiZhsZ1QVlxaGJXlJuMnKlBrrQgV3qwMy10ckbwhMSEleMIHhjjwr0FahlFwLAatGad2mrQni0uJkts/HK9TMS3mwwWvcZq0Bo1ykibuaysbMf2r2bPnLHg43kbvvxi6mRn7bddWzx8CZOmAaDo6BGjVmVQy4nGbUa9Siq2GXWxndo/2eQxtYyyGrQWvcasU4dbjGJe6PjMsQDg9XrvIV1EfPyEoSs97jZLh3PGdFx1Yg+QTsn9V/+WBKYo9j81a93dGwaAs7euzvt2y/NfOKPmDhRMzkCTuqHsBJQVh7LiUHYiGvVc9OJhAODxuDHGC+fPo/ihROM2o06rkEa3aFZdXU3Ma0LWODEv1K8HnUoiiuvcAQAqKyunT52yds3qqZOdWzZt/OvxIKdlGMbjccd2bK8QC8gm7Ca9WiqO6dDuxPHjNE2XlNx8PqWnUiIiUctu0svF/D4Z6dhP/sAf8QLpAJFqr+fI1XMnr1/29b79bNLr8XjvFv8QHTgJueUevscuStO0x+OpdrvdHjf4x9209+Kv1wsvHt90+sCa43tWHstfdSx/VVHewZ9Ps2H5rYGvSQRcu0lPDisT8vq/2BcAPB4PAPRKTZaL+HaT3qLX2E0GiYAzdPAgoigAKC4+c/PmjdpruA54sPtb+dlyMS80zGIknkvs4sL58wDgrq4GgGVLFxOTseg1drNBJuL3650B5OEPwwRqkGGYsrLSkpKbpXfukMlZJbKLPmgz7DUVFeU///QTgYG9/vr16z/9dLmiooJd6Dcmeeh5iXvRNN25fTvi/WadOsxsoHihU11O4oMVFeXNHm+sU8qI8YWZDRQ/dOniRRhjj8fDbuY3V3+Q1AEPhmE8Hk/n59qy+7Ob9FIh97VX+gOAx+PxeDwMw7gcORSfYzcZzDp1mEkvFXBfH/A/ACCmDQBlZWWfLlv2ykv9nmsd/VTTRk2iIp9sHNW61dNJcV2GDh60b18h+IssANi7Z8/4cZlTXA5Xbs5kR27OhOwF8+aSeX74/ruBA15pEhXZLrpVVVUV2eeny5bGx3RuFBnWwG5p1rRx/359Ll26CAArP/t0fOYYV+4kZ84kx6QJrtycW7duYYzvlJZOm+LKmTTB6chxOnImuxyTJmafO3eWaPOny5cjrCajRkkisM2oU1CC3Tt3kNGio0cMagXJHOSnViE9dPAAmyzZmPnX40EMsCA/X0kJiTmQ/clEvC2bNhLvIWp68/VXFZQg0ma2m/SRNrNMxB83djQAuN1uopenmjSi+ByZkKdTysw6tUWvMajlGrlEKRFKBFyZiLdw/jwAcFdXY4xnTJuKEJKJeGJuiFTIQwh1bNcaAGZ9OF2rkMjFAhE3uFdaCgDcuXOnV3qqkBOkkoqNGqVRozSoFbwg1LFt67Ky0ugWzYMQkgq5EgGHi1CE1fzrr7cB4OD+/bxgRPFCKV4oxQ8VcoKlQt6PP/rS9Te7dyspIQlHVoPWpFWFW4wXL14ko6tXrpDwueyoXiVvGhX56+3bEFB11VXqgAcADHtnMMXnkMzB7uD27dvgZ7Rer/eZp5txEFKIBVIhT0kJEUKfLV9GNufMmSQMDdIppeEWY5jZoKR8AJBMYzfpI6wmg1ph1qkvXbxILGvmjGlyET/SbrGbDQ3sFomAO8XpWP7J0lCELHpNA7uF4oc6cyYCQHK3JEFoULjVRAhemNkQbjFGhdukQt6qFZ+1jW5p1CjCLcZIm1klFffv14fodNmSJXIRv4HdEmY2RFhNepW8c/u2pO2BMZ4+dUpgulbLqI7tWtM0Taxz1IjhrDbsJr2SEvZISgjkF38jHhjjysrKlk89oVVIiXvaTXqZiPdin94QkDbdbvfGL9evWbVy3drV69asXrd29aoVn129ehUA1n/+uYgTbDfpbSY94cED+r/00exZw4cNtRl1Zp2KULIws0Eq5H2+bi1Z962Br0oFXDtLYKTi4cOGNI2KNGmV4RZThM0sE/Hy876ZP+8jDkIRNjNxXLtJr5FTYl6oVMgzqORto1tGWE1kCZIDcidOICobNnhQYLqWCLhvvjYAAKqrqwHglZdflAp5vlGzQSrkDnz1FdY6uyfGEe9hU8uokSMwxt6A5PF34QEABw8cUMvEJFixO5g7Zzabvh6yieqqqmdbNNerZOEWY7jFqBALZkybwo6Ofn+kxJ9yiFJWrfgMY+x2u9u3iSb0n0Q2EjQseo1GRkkFXCEnWKeU5X29u2G4jUR5lnfGdGi3ZNECx6QJNqNOq5CQ232UT8TfumUzMeSELp2UElGgTj+aPZMkALfb3bplc41c4kvXJr2YF/rxR3PISUtKSppGRRpUcr91GqQC7qoVK1ji8/figTGePXOGmBtCiBNRjUYuYdMXexlxZ1aqqqowxqtWrghBSCOXqCQiis+JCrdVVlTQNF1RUeHxeObOmc3ObDVo1TKqsKAAAC5cOB9uMZq0KnJmkrF0SplWLont1H7QGwPfGvh6zoTszNEfsHHDZtRp5JI2rVqUlpaSLb0//F2pkBdmriGEVoP2zOlTAHDlypWocJtBrWATskoqJksDwLmzZ4kdBI7uyc8jo4cPHdTIJezGLHqNXi0/VnQUP7Ty/cvwAICX+74gFfpc2588Gty+fQsenL7YYHri+PGtW7bs2rlj184dX23bevjgQVIQkLtefKGXTMQncd+gVjwWYb927RrGeNvWLXKxwGbSs2BoFdInGkd9vXtXIIls1fxJrULKVjwSAfeLdWsBoLy8jKbpRQs+pvz8m6DVutXTJBwV7i1QS8VWo9ZfXSuiwm1kaYzxpg1fykQ8Nl0b1IqocPv169fJuRYvXEDxOeyoTil7+okmZaWlUEeC+wfxKCsru+fYSkrYMymxNunrIaNV1VVTJ7vYkt5m1KmkoviYjiRhTnU52VLGoteadRqTVvnD998DAE3T1dXVXq93547tCrGA7Iro5ammjUpLSwk7xxjPnvkhxQ+1k3rIpJeJ+C++0Ivs6qM5syh+DVRKiSghphMbfnMmZFOBtbdUFN+5I8MwJBwNHTxIEpDM5WJ+Rmoy/AlmRaS2eBQdOULSRk3y4HNGvjeMpK/AJzD3PJnxl80eNqZVVVUdKypat3ZN5uhRbaNbysUCYv5kWgmfM/Sdt8mV/V7IIH5j1qntJoNEwB381psA4Ha7iboBYOzoD1it+VLugFcAgPZ6PV4vxjgrcwzLkcLMBjEvdKrLQVQ2yFd7+4YkAs677wwmeQsAMlJT5GJ/7W02SPicd4cMBtL4oenYTu1VUrHNWJN4JmZnESz/Cf/4bPmywMqD9AYIkX04nWCzi9fr3b1r54h3h7Z5poVFr1H4yS6xPnZais9ZvHABxriivDy6RbNAj5QKeZs3bSAWyraq4rt0UklENr/WxLzQRQvmB+rlhefTZDUtDb1MxN+6eRO5oGPb1ixDsZv0FD902dIlxOPLy8tbPNlUp5RZfZWvgeJzlixaSE56/ZdfWAbB7m3jl1/e37D5u/DIHDOKNVU2mR8+dBBjTPsbhTdv3sjLy9tbsGfvnvy9BXvy8/KKjh5hGBoAvtq6tW10S4VYQPFDdUqZRi6RCXkGteKZ5k890TiKPRiZ9sD+/RjjkyeOm3RqkqtIHrboNcVnzkAAvb5x/XpUgF6sBq1WLjl04ABLcsrLy5s19bU0yCR2k/78+XMAcPny5Qib2aStuVenlH17+BA577GiowaVwqLXWP3kRauQfPftYTKan/cNaVKQIbNObTXU7O0Pg1EHPF7q01tBCW0Bya1xg/AbN64DABupp0+dzAlCOqVMJRXrlDJuCOrbOwMAlixaKBFw1DKKVHwaGRXdsvn0qZMP7N/ndrt7++3XN23DCJJR13++jnB/Ng+3adWiuroaY8xgTNNejPG+wr2E5JAP2RV5NEm2dPDAfq3/AptRp5FTbaNbVldXYYx3bt8eeCK9Sv54o4Z37twhbrdm5Qqp4K7a+/HHGty6dQtjBmM8d/YsXwzU+xhddItmbrf7TxaDdcCjU7vWLBMndVlMh3Zs0CBG0a93hlzED7cYrQZtuMUk5oYs+HhecfEZBSUkhklYQEr3ruXlZWTaioqK5o83IfZrM+mVEmFSXAw5T9bYMTWJgTRW+/UF0ghgGK/XAwBrV6+W+LVG6ufnWj9DkCDxavbMD2uamwHdNtKJEQfMr6CEKd2SfMkcYNTIEYG1t4IS9uyaCP627uuv9CdU0xcDhbyX+/WBWjx2+8vwePyxBixPJzsY8PKLOOAVilu3bjV9LNKgVlj9mCkp4Q/ffz+g/0vkYGxMKCo6CgCVlZU0TR8/doxtyZGc+d6Qd4i+0pN7KMQCu0lv0fmK6pnTp7GK9ni8ADBn1sxAzJQSUUKXziRYkWZzRmqyXCwILPdmzZhOVNa/Xx+Zv/YmrdnM0R+w5KpH1wSlJKD25nNGfzAS+58UtG/zLFulhpkNYl7IFJcD393W/XvxIB2LwKw7bsxosgPyoGnrls0sW/ebavSpkyfZ0G8z6jQyqt2zrfwK9WCMl3+ylEWLKOWTJYsxxrdv3XqycZReJWN5sJISfr1rJ5swSXqYlJ0VWATolbKnmjZiy+NDBw+SB8ls+aKUiAr25GGMq6qq2jzTgvV4kpDXrVlN3P327dtNGkboa2pvvUTAXbt6FRm9cOF8mNnAVqmk6btzx/Y/WZnXDQ+2Y8EqLmvsaIZhqqqqCDvs36+PTMQj3DHcYhSEoLlzZm//apuYG8KCROwXAFiKnBTXhZghm8xJv/3bw4f0ShmbaY0aZQO75eqVKwBAnv2Rk2eNHSPhc1iWQezg7TcH5n3z9eKFC5o+1kB39yRR4fYrV64AQPGZM2ytTqi2SaM8dfKEH8gDbJuOfIwa5bGio2R05/av5AEVj0mrCjMbSFf/TyaPOuDRuEF44GMApUSUFNeFHd20YUNgTWfUKCOsprKyMmfuJBE3hO0HG7WqSJvl9OnT5K4pLgfLRNlkfuP6ddZv2KekJF2R05KfLIMIDIbkp1ws0MgoISfIoFawZkSiWWJsDLHxLZs3yQOW1iqkrZo/UVFRwdA0xnjJooUUL9TfxNTqlNKnn2hSWVlBlp7syA0s+NUyqkPb1l7v73Tw/mI8Yjt1YL2bteWBr/7v02WfjBo5wqLTGDVKMhRuMQpDgxYvnA8AI4cPY9XK5o/HH2v4av+X4mM6CUODLH4b9OkrLoZQg+HDhgRUvwYJnzPk7bfA/xiGjQx533wtFfIIg2AhaRhmlQq5SXFdxo76QBqQISR8zvvD3wMAjPGkCeMDk7lMxO+TkQ4AbrcbYxjy9iAJn8OW9HIxv1d6KviT+ct9XyCRme1+DvQ/cPszlWDd8MjOyqT4nEibmY1axBIlfI5EwCU1HWFQvCBE6liM8fQpk8XckEibmVWWzagzaVVyMZ/ihfZOTyW32Iy6CKtJJuKPGDaULNc1PlYjJy+v6CKsZpmQR4pENkATR/F6vT27JvKCEHndhrimiBvcNKrB+fPnhrw9iOKFsixIKuCQHAAAL/XprZSIIqwmm1EXaTNLhTxXbg47f3xMJ41cwq4uFXInZY8nK1ZXV7du+bReJSdvNkVYTTIhb15Ak/sfwuPqlSvNmjYW80LsJj15zyrMbIiwmSNt5gZ2S7jFSEpuqZA35oP3AYD2ejHGPxYXm3VqhVhgM2iJvsw6tUZGCUKCJowft2vnjmCEVFKxXCzQyCUIoexxYzHGly5dNGnVEgFXSQkVlFBJCcW8EFKpEUKJ/a86YIyvXbvaKy1Fr1YqJSKVVNzAbnn7zYG//HINANq0aqHxv6pDzOjM6VMY4zt37jQMt4k4wUpKqBALVFJxKEJbN28iMF++fMmoUcpEfJVEpJQINTKKg9CGL9eTRU+eOK4QCxSUUCkRkRUFoWhPXh74ffcfwgMATp8+lRgXo5KKxLxQqYArFwvkYoFcxJfwORQvVK+Sd0uI27ljOwS8DAAAu3fueLZFc6NWpZZRKqnYatDGde644tPlAFC4d2+3hNheaalpPbunJ/fo/FzbeR/NBoBjRUe7JyWkJ/cgn+RuiX17P3874DkoKySAAEDR0aO7d+0sLCi4dvUq+c+lixcirCbCgkjJ1ja6FaEeP12+3Cs9JSMtuVdaSkZa8vMpPTNSk3+6fJlo88gPP3Tp1KFHUkL3xPjuifHdEuK6JcSRdI0x3pOf17l9u55dE7snxvVIik+K65KW3OPmjRvw59q6dcaDXWx/4d4Pp00d/NYbLzyfltaze9/eGcOHDVk4f17RUR/9oANetyV3eb3ekydOFOTn5+d9c/7cuXsmrJPUxgDd1dW01+tjQWw3UMAdNPB1eKgV49pk5AcP/6P5HGpB5rDvUcxdO7u/n+O/DGP/i2usBAL5m0PsTgDg/LlzQ94eNPK9YSPeHTri3aFvDnz928OHPB5PZWUlAIwaOZy02dneLXkoQvB4+Pz4HqnL6J+Uur2fiP2P/9gveZCkSlrQ7DX375vxf0niN19RDJTfOPDdQ6xOd+/cGYyQVMiT8DlyMR8hNNmRS5Y+fOiQ3aQ3adX+Z+mSZ55+qqK8/K73Fuu+em329g/hwe7mQXv6qzZUGyE+d+xYEXlflpALq0EbaTMPfnPg0MFvR1jNpBIkbUqKz9m2ZTME0OV/Zp9/QOrX99VqKaxfJsV3EYSicKvJatBZDTqTViUV8qRCrkWvCTMbbUadWioW80LmzPoQ/iL+83fLfxIP7CdvFy5c6NDmWYmAo5aKjWoFoVIWvUarkMrFfKVE1Da6FSGyLBj1HJL/JB5ESFavrKiYO3tWz64JTaIirQZthNX0ROOomA7tBr/1xvrP15H3Fmr/tbl/Xf7DePy/lEd41C95hEf9kkd41C95hEf9kkd41C95hEf9kv8DvcCSNi+VYPk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87" y="1474838"/>
            <a:ext cx="7650025" cy="4660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32232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tângulo 1"/>
          <p:cNvSpPr>
            <a:spLocks noChangeArrowheads="1"/>
          </p:cNvSpPr>
          <p:nvPr/>
        </p:nvSpPr>
        <p:spPr bwMode="auto">
          <a:xfrm>
            <a:off x="725486" y="943036"/>
            <a:ext cx="76565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altLang="pt-BR" sz="2000" dirty="0" smtClean="0"/>
              <a:t>Orientação e capacitação para uso de EPI </a:t>
            </a:r>
            <a:r>
              <a:rPr lang="pt-BR" altLang="pt-BR" sz="2000" dirty="0"/>
              <a:t>adequado ao trabalho</a:t>
            </a:r>
          </a:p>
        </p:txBody>
      </p:sp>
      <p:pic>
        <p:nvPicPr>
          <p:cNvPr id="25603" name="Picture 4" descr="C:\Users\Alex\Desktop\Manual IAS TERMINAR\Fotos para Manual\DSC08950 (Medium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18" y="1582738"/>
            <a:ext cx="6445250" cy="4895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1"/>
          <p:cNvSpPr txBox="1">
            <a:spLocks noChangeArrowheads="1"/>
          </p:cNvSpPr>
          <p:nvPr/>
        </p:nvSpPr>
        <p:spPr bwMode="auto">
          <a:xfrm>
            <a:off x="3013074" y="230188"/>
            <a:ext cx="30813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2400" b="1" dirty="0"/>
              <a:t>Fazendas Soja Plus</a:t>
            </a:r>
          </a:p>
        </p:txBody>
      </p:sp>
    </p:spTree>
    <p:extLst>
      <p:ext uri="{BB962C8B-B14F-4D97-AF65-F5344CB8AC3E}">
        <p14:creationId xmlns:p14="http://schemas.microsoft.com/office/powerpoint/2010/main" val="419678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ítulo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pic>
        <p:nvPicPr>
          <p:cNvPr id="26627" name="Content Placeholder 3" descr="Y:\16 - Sustentabilidade\Soja Plus\FOTOS\Teste de Campo SGS\DSC0038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0"/>
            <a:ext cx="9132888" cy="6858000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76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tângulo 1"/>
          <p:cNvSpPr>
            <a:spLocks noChangeArrowheads="1"/>
          </p:cNvSpPr>
          <p:nvPr/>
        </p:nvSpPr>
        <p:spPr bwMode="auto">
          <a:xfrm>
            <a:off x="400049" y="984250"/>
            <a:ext cx="86963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pt-BR" altLang="pt-BR" sz="2000" dirty="0"/>
              <a:t>Embalagens de produtos depositadas em estrado e afastado das </a:t>
            </a:r>
            <a:r>
              <a:rPr lang="pt-BR" altLang="pt-BR" sz="2000" dirty="0" smtClean="0"/>
              <a:t>paredes</a:t>
            </a:r>
          </a:p>
          <a:p>
            <a:pPr marL="0" indent="0" eaLnBrk="1" hangingPunct="1"/>
            <a:endParaRPr lang="pt-BR" altLang="pt-BR" sz="2000" dirty="0"/>
          </a:p>
          <a:p>
            <a:pPr eaLnBrk="1" hangingPunct="1">
              <a:buFont typeface="Arial" charset="0"/>
              <a:buChar char="•"/>
            </a:pPr>
            <a:r>
              <a:rPr lang="pt-BR" altLang="pt-BR" sz="2000" dirty="0"/>
              <a:t>Altura de pilhas de caixas na altura estabelecida pelos fabricantes</a:t>
            </a:r>
          </a:p>
        </p:txBody>
      </p:sp>
      <p:pic>
        <p:nvPicPr>
          <p:cNvPr id="27651" name="Imagem 20" descr="DSC0043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88" y="2901950"/>
            <a:ext cx="4175125" cy="358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Imagem 36" descr="Sem títul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2901950"/>
            <a:ext cx="4325938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1"/>
          <p:cNvSpPr txBox="1">
            <a:spLocks noChangeArrowheads="1"/>
          </p:cNvSpPr>
          <p:nvPr/>
        </p:nvSpPr>
        <p:spPr bwMode="auto">
          <a:xfrm>
            <a:off x="3207544" y="277813"/>
            <a:ext cx="30813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2400" b="1" dirty="0"/>
              <a:t>Fazendas Soja Plus</a:t>
            </a:r>
          </a:p>
        </p:txBody>
      </p:sp>
    </p:spTree>
    <p:extLst>
      <p:ext uri="{BB962C8B-B14F-4D97-AF65-F5344CB8AC3E}">
        <p14:creationId xmlns:p14="http://schemas.microsoft.com/office/powerpoint/2010/main" val="283354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ítulo 1"/>
          <p:cNvSpPr>
            <a:spLocks noGrp="1"/>
          </p:cNvSpPr>
          <p:nvPr>
            <p:ph type="title"/>
          </p:nvPr>
        </p:nvSpPr>
        <p:spPr bwMode="auto">
          <a:xfrm>
            <a:off x="1968500" y="1096963"/>
            <a:ext cx="5684837" cy="5413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pt-BR" alt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Locais de abastecimento em conformidade </a:t>
            </a:r>
          </a:p>
        </p:txBody>
      </p:sp>
      <p:pic>
        <p:nvPicPr>
          <p:cNvPr id="2867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3" y="2355850"/>
            <a:ext cx="4356100" cy="356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1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2355850"/>
            <a:ext cx="4233862" cy="357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1"/>
          <p:cNvSpPr txBox="1">
            <a:spLocks noChangeArrowheads="1"/>
          </p:cNvSpPr>
          <p:nvPr/>
        </p:nvSpPr>
        <p:spPr bwMode="auto">
          <a:xfrm>
            <a:off x="3055144" y="334963"/>
            <a:ext cx="30813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2400" b="1" dirty="0"/>
              <a:t>Fazendas Soja Plus</a:t>
            </a:r>
          </a:p>
        </p:txBody>
      </p:sp>
    </p:spTree>
    <p:extLst>
      <p:ext uri="{BB962C8B-B14F-4D97-AF65-F5344CB8AC3E}">
        <p14:creationId xmlns:p14="http://schemas.microsoft.com/office/powerpoint/2010/main" val="115028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tângulo 1"/>
          <p:cNvSpPr>
            <a:spLocks noChangeArrowheads="1"/>
          </p:cNvSpPr>
          <p:nvPr/>
        </p:nvSpPr>
        <p:spPr bwMode="auto">
          <a:xfrm>
            <a:off x="253998" y="1327180"/>
            <a:ext cx="86518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2425" indent="-3524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buFont typeface="Calibri" pitchFamily="34" charset="0"/>
              <a:buNone/>
            </a:pPr>
            <a:r>
              <a:rPr lang="pt-BR" altLang="pt-BR" sz="2000" dirty="0"/>
              <a:t>   Embalagens vazias lavadas, perfuradas e colocadas em local seguro</a:t>
            </a:r>
          </a:p>
        </p:txBody>
      </p:sp>
      <p:pic>
        <p:nvPicPr>
          <p:cNvPr id="29699" name="Picture 5" descr="C:\Users\Alex\Desktop\DSC00864 (Medium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2517775"/>
            <a:ext cx="3778250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6" descr="C:\Users\Alex\Desktop\Manual IAS TERMINAR\Fotos para Manual\DSC02804 (Medium)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517775"/>
            <a:ext cx="3600450" cy="328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1"/>
          <p:cNvSpPr txBox="1">
            <a:spLocks noChangeArrowheads="1"/>
          </p:cNvSpPr>
          <p:nvPr/>
        </p:nvSpPr>
        <p:spPr bwMode="auto">
          <a:xfrm>
            <a:off x="3127375" y="367507"/>
            <a:ext cx="30813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Fazendas Soja Plus</a:t>
            </a:r>
          </a:p>
        </p:txBody>
      </p:sp>
    </p:spTree>
    <p:extLst>
      <p:ext uri="{BB962C8B-B14F-4D97-AF65-F5344CB8AC3E}">
        <p14:creationId xmlns:p14="http://schemas.microsoft.com/office/powerpoint/2010/main" val="306811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tângulo 1"/>
          <p:cNvSpPr>
            <a:spLocks noChangeArrowheads="1"/>
          </p:cNvSpPr>
          <p:nvPr/>
        </p:nvSpPr>
        <p:spPr bwMode="auto">
          <a:xfrm>
            <a:off x="654050" y="1171576"/>
            <a:ext cx="8785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000"/>
              <a:t>Roupas de proteção lavadas em local apropriado</a:t>
            </a:r>
          </a:p>
        </p:txBody>
      </p:sp>
      <p:pic>
        <p:nvPicPr>
          <p:cNvPr id="30723" name="Imagem 55" descr="Fotos de Faz São Caetano 07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1914525"/>
            <a:ext cx="3384550" cy="23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Imagem 56" descr="Fotos de Faz São Caetano 07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" y="4402138"/>
            <a:ext cx="338455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4" descr="PC08000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725" y="1911350"/>
            <a:ext cx="3311525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4" descr="C:\Users\Alex\Desktop\DSC00432 (Medium)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725" y="4398963"/>
            <a:ext cx="3311525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1"/>
          <p:cNvSpPr txBox="1">
            <a:spLocks noChangeArrowheads="1"/>
          </p:cNvSpPr>
          <p:nvPr/>
        </p:nvSpPr>
        <p:spPr bwMode="auto">
          <a:xfrm>
            <a:off x="3184525" y="346869"/>
            <a:ext cx="30813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2400" b="1" dirty="0"/>
              <a:t>Fazendas Soja Plus</a:t>
            </a:r>
          </a:p>
        </p:txBody>
      </p:sp>
    </p:spTree>
    <p:extLst>
      <p:ext uri="{BB962C8B-B14F-4D97-AF65-F5344CB8AC3E}">
        <p14:creationId xmlns:p14="http://schemas.microsoft.com/office/powerpoint/2010/main" val="328437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tângulo 1"/>
          <p:cNvSpPr>
            <a:spLocks noChangeArrowheads="1"/>
          </p:cNvSpPr>
          <p:nvPr/>
        </p:nvSpPr>
        <p:spPr bwMode="auto">
          <a:xfrm>
            <a:off x="323850" y="1196975"/>
            <a:ext cx="84486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altLang="pt-BR" sz="2000" dirty="0"/>
              <a:t>Frentes de trabalho com abrigos, instalações sanitárias e fornecimento de água potável fresca</a:t>
            </a:r>
          </a:p>
        </p:txBody>
      </p:sp>
      <p:pic>
        <p:nvPicPr>
          <p:cNvPr id="3174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276475"/>
            <a:ext cx="6551612" cy="4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1"/>
          <p:cNvSpPr txBox="1">
            <a:spLocks noChangeArrowheads="1"/>
          </p:cNvSpPr>
          <p:nvPr/>
        </p:nvSpPr>
        <p:spPr bwMode="auto">
          <a:xfrm>
            <a:off x="2994025" y="346869"/>
            <a:ext cx="30813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2400" b="1" dirty="0"/>
              <a:t>Fazendas Soja Plus</a:t>
            </a:r>
          </a:p>
        </p:txBody>
      </p:sp>
    </p:spTree>
    <p:extLst>
      <p:ext uri="{BB962C8B-B14F-4D97-AF65-F5344CB8AC3E}">
        <p14:creationId xmlns:p14="http://schemas.microsoft.com/office/powerpoint/2010/main" val="241224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ítulo 6"/>
          <p:cNvSpPr>
            <a:spLocks/>
          </p:cNvSpPr>
          <p:nvPr/>
        </p:nvSpPr>
        <p:spPr bwMode="auto">
          <a:xfrm>
            <a:off x="1277937" y="190499"/>
            <a:ext cx="7058026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r>
              <a:rPr lang="pt-BR" altLang="pt-BR" sz="2000" b="1" dirty="0" smtClean="0"/>
              <a:t>CHECK LIST  - 182 INDICADORES</a:t>
            </a:r>
            <a:endParaRPr lang="pt-BR" altLang="pt-BR" sz="2000" b="1" dirty="0"/>
          </a:p>
        </p:txBody>
      </p:sp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3703638"/>
            <a:ext cx="3602038" cy="2982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2773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825500"/>
            <a:ext cx="3602038" cy="2635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4" y="825500"/>
            <a:ext cx="4056063" cy="586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597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aixaDeTexto 7"/>
          <p:cNvSpPr txBox="1">
            <a:spLocks noChangeArrowheads="1"/>
          </p:cNvSpPr>
          <p:nvPr/>
        </p:nvSpPr>
        <p:spPr bwMode="auto">
          <a:xfrm>
            <a:off x="553244" y="1348555"/>
            <a:ext cx="8064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buFontTx/>
              <a:buAutoNum type="arabicPeriod"/>
            </a:pPr>
            <a:endParaRPr lang="en-US" altLang="pt-BR" sz="2000"/>
          </a:p>
          <a:p>
            <a:pPr algn="just" eaLnBrk="1" hangingPunct="1">
              <a:buFontTx/>
              <a:buAutoNum type="arabicPeriod"/>
            </a:pPr>
            <a:endParaRPr lang="pt-BR" altLang="pt-BR" sz="2000"/>
          </a:p>
        </p:txBody>
      </p:sp>
      <p:sp>
        <p:nvSpPr>
          <p:cNvPr id="3" name="Rectangle 2"/>
          <p:cNvSpPr/>
          <p:nvPr/>
        </p:nvSpPr>
        <p:spPr>
          <a:xfrm>
            <a:off x="756111" y="1127329"/>
            <a:ext cx="7488238" cy="5493812"/>
          </a:xfrm>
          <a:prstGeom prst="rect">
            <a:avLst/>
          </a:prstGeom>
          <a:ln w="25400">
            <a:solidFill>
              <a:schemeClr val="accent6"/>
            </a:solidFill>
          </a:ln>
        </p:spPr>
        <p:txBody>
          <a:bodyPr>
            <a:spAutoFit/>
          </a:bodyPr>
          <a:lstStyle/>
          <a:p>
            <a:pPr marL="285750" indent="-285750" eaLnBrk="1" hangingPunct="1">
              <a:lnSpc>
                <a:spcPct val="150000"/>
              </a:lnSpc>
              <a:buFontTx/>
              <a:buChar char="-"/>
              <a:defRPr/>
            </a:pPr>
            <a:r>
              <a:rPr lang="pt-BR" dirty="0"/>
              <a:t>Manual de normas </a:t>
            </a:r>
            <a:r>
              <a:rPr lang="pt-BR" dirty="0" smtClean="0"/>
              <a:t>legais socioambientais</a:t>
            </a:r>
            <a:endParaRPr lang="pt-BR" dirty="0"/>
          </a:p>
          <a:p>
            <a:pPr marL="285750" indent="-285750" eaLnBrk="1" hangingPunct="1">
              <a:lnSpc>
                <a:spcPct val="150000"/>
              </a:lnSpc>
              <a:buFontTx/>
              <a:buChar char="-"/>
              <a:defRPr/>
            </a:pPr>
            <a:r>
              <a:rPr lang="pt-BR" dirty="0"/>
              <a:t>Placas de advertência</a:t>
            </a:r>
          </a:p>
          <a:p>
            <a:pPr marL="285750" indent="-285750" eaLnBrk="1" hangingPunct="1">
              <a:lnSpc>
                <a:spcPct val="150000"/>
              </a:lnSpc>
              <a:buFontTx/>
              <a:buChar char="-"/>
              <a:defRPr/>
            </a:pPr>
            <a:r>
              <a:rPr lang="pt-BR" dirty="0"/>
              <a:t>Kits de primeiros socorros</a:t>
            </a:r>
          </a:p>
          <a:p>
            <a:pPr marL="285750" indent="-285750" eaLnBrk="1" hangingPunct="1">
              <a:lnSpc>
                <a:spcPct val="150000"/>
              </a:lnSpc>
              <a:buFontTx/>
              <a:buChar char="-"/>
              <a:defRPr/>
            </a:pPr>
            <a:r>
              <a:rPr lang="pt-BR" dirty="0"/>
              <a:t>Bloco de Controle de entrega de EPI</a:t>
            </a:r>
          </a:p>
          <a:p>
            <a:pPr marL="285750" indent="-285750" eaLnBrk="1" hangingPunct="1">
              <a:lnSpc>
                <a:spcPct val="150000"/>
              </a:lnSpc>
              <a:buFontTx/>
              <a:buChar char="-"/>
              <a:defRPr/>
            </a:pPr>
            <a:r>
              <a:rPr lang="pt-BR" dirty="0"/>
              <a:t>Bloco de Advertência de EPI</a:t>
            </a:r>
          </a:p>
          <a:p>
            <a:pPr marL="285750" indent="-285750" eaLnBrk="1" hangingPunct="1">
              <a:lnSpc>
                <a:spcPct val="150000"/>
              </a:lnSpc>
              <a:buFontTx/>
              <a:buChar char="-"/>
              <a:defRPr/>
            </a:pPr>
            <a:r>
              <a:rPr lang="pt-BR" dirty="0"/>
              <a:t>Bloco de Controle de documentos </a:t>
            </a:r>
          </a:p>
          <a:p>
            <a:pPr marL="285750" indent="-285750" eaLnBrk="1" hangingPunct="1">
              <a:lnSpc>
                <a:spcPct val="150000"/>
              </a:lnSpc>
              <a:buFontTx/>
              <a:buChar char="-"/>
              <a:defRPr/>
            </a:pPr>
            <a:r>
              <a:rPr lang="pt-BR" dirty="0"/>
              <a:t>Plano de emergência da propriedade</a:t>
            </a:r>
          </a:p>
          <a:p>
            <a:pPr marL="285750" indent="-285750" eaLnBrk="1" hangingPunct="1">
              <a:lnSpc>
                <a:spcPct val="150000"/>
              </a:lnSpc>
              <a:buFontTx/>
              <a:buChar char="-"/>
              <a:defRPr/>
            </a:pPr>
            <a:r>
              <a:rPr lang="pt-BR" dirty="0"/>
              <a:t>Certificado de realização dos cursos</a:t>
            </a:r>
          </a:p>
          <a:p>
            <a:pPr marL="285750" indent="-285750" eaLnBrk="1" hangingPunct="1">
              <a:lnSpc>
                <a:spcPct val="150000"/>
              </a:lnSpc>
              <a:buFontTx/>
              <a:buChar char="-"/>
              <a:defRPr/>
            </a:pPr>
            <a:r>
              <a:rPr lang="pt-BR" dirty="0"/>
              <a:t>6 Vídeos diálogo diário de segurança (DDS)</a:t>
            </a:r>
          </a:p>
          <a:p>
            <a:pPr marL="285750" indent="-285750" eaLnBrk="1" hangingPunct="1">
              <a:lnSpc>
                <a:spcPct val="150000"/>
              </a:lnSpc>
              <a:buFontTx/>
              <a:buChar char="-"/>
              <a:defRPr/>
            </a:pPr>
            <a:r>
              <a:rPr lang="pt-BR" dirty="0" smtClean="0"/>
              <a:t>Manual </a:t>
            </a:r>
            <a:r>
              <a:rPr lang="pt-BR" dirty="0"/>
              <a:t>de procedimentos seguros em oficinas mecânicas</a:t>
            </a:r>
          </a:p>
          <a:p>
            <a:pPr marL="285750" indent="-285750" eaLnBrk="1" hangingPunct="1">
              <a:lnSpc>
                <a:spcPct val="150000"/>
              </a:lnSpc>
              <a:buFontTx/>
              <a:buChar char="-"/>
              <a:defRPr/>
            </a:pPr>
            <a:r>
              <a:rPr lang="pt-BR" dirty="0"/>
              <a:t>Manual de Construções </a:t>
            </a:r>
            <a:r>
              <a:rPr lang="pt-BR" dirty="0" smtClean="0"/>
              <a:t>Rurais</a:t>
            </a:r>
          </a:p>
          <a:p>
            <a:pPr marL="285750" indent="-285750" eaLnBrk="1" hangingPunct="1">
              <a:lnSpc>
                <a:spcPct val="150000"/>
              </a:lnSpc>
              <a:buFontTx/>
              <a:buChar char="-"/>
              <a:defRPr/>
            </a:pPr>
            <a:r>
              <a:rPr lang="pt-BR" dirty="0" smtClean="0"/>
              <a:t>Manual de Gestão de Resíduos </a:t>
            </a:r>
          </a:p>
          <a:p>
            <a:pPr marL="285750" indent="-285750" eaLnBrk="1" hangingPunct="1">
              <a:lnSpc>
                <a:spcPct val="150000"/>
              </a:lnSpc>
              <a:buFontTx/>
              <a:buChar char="-"/>
              <a:defRPr/>
            </a:pPr>
            <a:r>
              <a:rPr lang="pt-BR" dirty="0" smtClean="0"/>
              <a:t>Manual de Adequação ao Código Florestal</a:t>
            </a:r>
            <a:endParaRPr lang="pt-BR" dirty="0"/>
          </a:p>
        </p:txBody>
      </p:sp>
      <p:sp>
        <p:nvSpPr>
          <p:cNvPr id="5" name="CaixaDeTexto 1"/>
          <p:cNvSpPr txBox="1">
            <a:spLocks noChangeArrowheads="1"/>
          </p:cNvSpPr>
          <p:nvPr/>
        </p:nvSpPr>
        <p:spPr bwMode="auto">
          <a:xfrm>
            <a:off x="905054" y="430745"/>
            <a:ext cx="71903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/>
            <a:r>
              <a:rPr lang="pt-BR" sz="2400" b="1" dirty="0">
                <a:latin typeface="Verdana" panose="020B0604030504040204" pitchFamily="34" charset="0"/>
                <a:ea typeface="Verdana" panose="020B0604030504040204" pitchFamily="34" charset="0"/>
              </a:rPr>
              <a:t>Materiais didáticos </a:t>
            </a:r>
            <a:r>
              <a:rPr lang="pt-BR" sz="2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distribuídos</a:t>
            </a:r>
            <a:endParaRPr lang="pt-BR" sz="2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09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655186" y="1078149"/>
            <a:ext cx="5069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28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Materiais </a:t>
            </a:r>
            <a:r>
              <a:rPr lang="pt-BR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didáticos </a:t>
            </a:r>
            <a:r>
              <a:rPr lang="pt-BR" sz="28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distribuídos</a:t>
            </a:r>
            <a:endParaRPr lang="pt-BR" sz="28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Image result for abiove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8"/>
          <a:stretch/>
        </p:blipFill>
        <p:spPr bwMode="auto">
          <a:xfrm>
            <a:off x="8207194" y="38147"/>
            <a:ext cx="839823" cy="103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ector reto 6"/>
          <p:cNvCxnSpPr/>
          <p:nvPr/>
        </p:nvCxnSpPr>
        <p:spPr>
          <a:xfrm flipH="1">
            <a:off x="13850" y="673011"/>
            <a:ext cx="8091055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949C786C-F2F6-45F5-91CC-B4C3AFD7F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87" y="0"/>
            <a:ext cx="2201063" cy="56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85" y="1836837"/>
            <a:ext cx="7108557" cy="434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00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989591" y="107949"/>
            <a:ext cx="6481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Programas de Sustentabilidade da ABIOVE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="" xmlns:a16="http://schemas.microsoft.com/office/drawing/2014/main" id="{492BE79E-6736-4972-A8D2-7EE719DA6274}"/>
              </a:ext>
            </a:extLst>
          </p:cNvPr>
          <p:cNvGrpSpPr/>
          <p:nvPr/>
        </p:nvGrpSpPr>
        <p:grpSpPr>
          <a:xfrm>
            <a:off x="355349" y="1186294"/>
            <a:ext cx="7749555" cy="4826962"/>
            <a:chOff x="237857" y="495064"/>
            <a:chExt cx="7749555" cy="4826962"/>
          </a:xfrm>
        </p:grpSpPr>
        <p:sp>
          <p:nvSpPr>
            <p:cNvPr id="5" name="Retângulo 4"/>
            <p:cNvSpPr/>
            <p:nvPr/>
          </p:nvSpPr>
          <p:spPr>
            <a:xfrm>
              <a:off x="237857" y="495064"/>
              <a:ext cx="7749555" cy="48269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algn="just">
                <a:lnSpc>
                  <a:spcPct val="200000"/>
                </a:lnSpc>
                <a:spcBef>
                  <a:spcPts val="1108"/>
                </a:spcBef>
                <a:spcAft>
                  <a:spcPts val="1108"/>
                </a:spcAft>
                <a:buFont typeface="Arial" panose="020B0604020202020204" pitchFamily="34" charset="0"/>
                <a:buChar char="•"/>
                <a:defRPr/>
              </a:pPr>
              <a:r>
                <a:rPr lang="pt-BR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Moratória da Soja – GTS - 13 anos</a:t>
              </a:r>
            </a:p>
            <a:p>
              <a:pPr marL="285750" indent="-285750" algn="just">
                <a:lnSpc>
                  <a:spcPct val="200000"/>
                </a:lnSpc>
                <a:spcBef>
                  <a:spcPts val="1108"/>
                </a:spcBef>
                <a:spcAft>
                  <a:spcPts val="1108"/>
                </a:spcAft>
                <a:buFont typeface="Arial" panose="020B0604020202020204" pitchFamily="34" charset="0"/>
                <a:buChar char="•"/>
                <a:defRPr/>
              </a:pPr>
              <a:r>
                <a:rPr lang="pt-BR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Grupo de Trabalho do Cerrado – GTC - 2 anos</a:t>
              </a:r>
            </a:p>
            <a:p>
              <a:pPr marL="285750" indent="-285750" algn="just">
                <a:lnSpc>
                  <a:spcPct val="200000"/>
                </a:lnSpc>
                <a:spcBef>
                  <a:spcPts val="1108"/>
                </a:spcBef>
                <a:spcAft>
                  <a:spcPts val="1108"/>
                </a:spcAft>
                <a:buFont typeface="Arial" panose="020B0604020202020204" pitchFamily="34" charset="0"/>
                <a:buChar char="•"/>
                <a:defRPr/>
              </a:pPr>
              <a:r>
                <a:rPr lang="pt-BR" b="1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Programa </a:t>
              </a:r>
              <a:r>
                <a:rPr lang="pt-BR" b="1" dirty="0">
                  <a:latin typeface="Verdana" panose="020B0604030504040204" pitchFamily="34" charset="0"/>
                  <a:ea typeface="Verdana" panose="020B0604030504040204" pitchFamily="34" charset="0"/>
                </a:rPr>
                <a:t>Soja Plus – 7 anos</a:t>
              </a:r>
            </a:p>
            <a:p>
              <a:pPr marL="285750" indent="-285750" algn="just">
                <a:lnSpc>
                  <a:spcPct val="200000"/>
                </a:lnSpc>
                <a:spcBef>
                  <a:spcPts val="1108"/>
                </a:spcBef>
                <a:spcAft>
                  <a:spcPts val="1108"/>
                </a:spcAft>
                <a:buFont typeface="Arial" panose="020B0604020202020204" pitchFamily="34" charset="0"/>
                <a:buChar char="•"/>
                <a:defRPr/>
              </a:pPr>
              <a:r>
                <a:rPr lang="pt-BR" dirty="0">
                  <a:latin typeface="Verdana" panose="020B0604030504040204" pitchFamily="34" charset="0"/>
                  <a:ea typeface="Verdana" panose="020B0604030504040204" pitchFamily="34" charset="0"/>
                </a:rPr>
                <a:t>Protocolo de Grãos do Pará – 3 anos</a:t>
              </a:r>
            </a:p>
            <a:p>
              <a:pPr marL="285750" indent="-285750" algn="just">
                <a:lnSpc>
                  <a:spcPct val="200000"/>
                </a:lnSpc>
                <a:spcBef>
                  <a:spcPts val="1108"/>
                </a:spcBef>
                <a:spcAft>
                  <a:spcPts val="1108"/>
                </a:spcAft>
                <a:buFont typeface="Arial" panose="020B0604020202020204" pitchFamily="34" charset="0"/>
                <a:buChar char="•"/>
                <a:defRPr/>
              </a:pPr>
              <a:r>
                <a:rPr lang="pt-BR" dirty="0">
                  <a:latin typeface="Verdana" panose="020B0604030504040204" pitchFamily="34" charset="0"/>
                  <a:ea typeface="Verdana" panose="020B0604030504040204" pitchFamily="34" charset="0"/>
                </a:rPr>
                <a:t>Logística reversa de óleo residual – 4 anos</a:t>
              </a:r>
            </a:p>
            <a:p>
              <a:pPr marL="285750" indent="-285750" algn="just">
                <a:lnSpc>
                  <a:spcPct val="200000"/>
                </a:lnSpc>
                <a:spcBef>
                  <a:spcPts val="1108"/>
                </a:spcBef>
                <a:spcAft>
                  <a:spcPts val="1108"/>
                </a:spcAft>
                <a:buFont typeface="Arial" panose="020B0604020202020204" pitchFamily="34" charset="0"/>
                <a:buChar char="•"/>
                <a:defRPr/>
              </a:pPr>
              <a:r>
                <a:rPr lang="pt-BR" dirty="0">
                  <a:latin typeface="Verdana" panose="020B0604030504040204" pitchFamily="34" charset="0"/>
                  <a:ea typeface="Verdana" panose="020B0604030504040204" pitchFamily="34" charset="0"/>
                </a:rPr>
                <a:t>Logística reversa de embalagens – 5 </a:t>
              </a:r>
              <a:r>
                <a:rPr lang="pt-BR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anos</a:t>
              </a:r>
              <a:endParaRPr lang="pt-BR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9062" y="2287810"/>
              <a:ext cx="1670913" cy="426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2" name="Picture 2" descr="http://avozdoxingu.com.br/wp-content/uploads/2016/05/mpf-estagios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6076" y="2849551"/>
              <a:ext cx="1243899" cy="8277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7181" y="3938710"/>
              <a:ext cx="1329378" cy="419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7" name="Picture 7" descr="http://municipiosverdes.com.br/img/layout01/logo_pmv_v2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2756" y="3025707"/>
              <a:ext cx="935388" cy="4754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2" descr="Image result for abiove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8"/>
          <a:stretch/>
        </p:blipFill>
        <p:spPr bwMode="auto">
          <a:xfrm>
            <a:off x="8207194" y="65856"/>
            <a:ext cx="839823" cy="103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ector reto 10"/>
          <p:cNvCxnSpPr/>
          <p:nvPr/>
        </p:nvCxnSpPr>
        <p:spPr>
          <a:xfrm flipH="1">
            <a:off x="13850" y="673011"/>
            <a:ext cx="8091055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2" name="Imagem 21">
            <a:extLst>
              <a:ext uri="{FF2B5EF4-FFF2-40B4-BE49-F238E27FC236}">
                <a16:creationId xmlns="" xmlns:a16="http://schemas.microsoft.com/office/drawing/2014/main" id="{D1B09955-5AA5-4161-B5C9-282818AC6DE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942" y="5439429"/>
            <a:ext cx="109061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568" y="1127300"/>
            <a:ext cx="752634" cy="79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890" y="1784553"/>
            <a:ext cx="880664" cy="103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4647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05390" y="227544"/>
            <a:ext cx="681070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2800" b="1" dirty="0"/>
              <a:t>Kit com </a:t>
            </a:r>
            <a:r>
              <a:rPr lang="pt-BR" sz="2800" b="1" dirty="0" smtClean="0"/>
              <a:t>56 </a:t>
            </a:r>
            <a:r>
              <a:rPr lang="pt-BR" sz="2800" b="1" dirty="0"/>
              <a:t>placas de </a:t>
            </a:r>
            <a:r>
              <a:rPr lang="pt-BR" sz="2800" b="1" dirty="0" smtClean="0"/>
              <a:t>Saúde e Segurança</a:t>
            </a:r>
            <a:endParaRPr lang="pt-BR" sz="28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302" y="1008630"/>
            <a:ext cx="6010376" cy="2238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89" y="3404364"/>
            <a:ext cx="7647503" cy="3185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925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CaixaDeTexto 7"/>
          <p:cNvSpPr txBox="1">
            <a:spLocks noChangeArrowheads="1"/>
          </p:cNvSpPr>
          <p:nvPr/>
        </p:nvSpPr>
        <p:spPr bwMode="auto">
          <a:xfrm>
            <a:off x="539750" y="1628775"/>
            <a:ext cx="8064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buFontTx/>
              <a:buAutoNum type="arabicPeriod"/>
            </a:pPr>
            <a:endParaRPr lang="en-US" altLang="pt-BR" sz="2000"/>
          </a:p>
          <a:p>
            <a:pPr algn="just" eaLnBrk="1" hangingPunct="1">
              <a:buFontTx/>
              <a:buAutoNum type="arabicPeriod"/>
            </a:pPr>
            <a:endParaRPr lang="pt-BR" altLang="pt-BR" sz="2000"/>
          </a:p>
        </p:txBody>
      </p:sp>
      <p:sp>
        <p:nvSpPr>
          <p:cNvPr id="35843" name="Rectangle 2"/>
          <p:cNvSpPr>
            <a:spLocks noChangeArrowheads="1"/>
          </p:cNvSpPr>
          <p:nvPr/>
        </p:nvSpPr>
        <p:spPr bwMode="auto">
          <a:xfrm>
            <a:off x="5003800" y="2482850"/>
            <a:ext cx="3948113" cy="2584450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pt-BR" altLang="pt-BR" b="1"/>
              <a:t>Bloco de Controle/Entrega EPI</a:t>
            </a:r>
          </a:p>
          <a:p>
            <a:pPr eaLnBrk="1" hangingPunct="1">
              <a:lnSpc>
                <a:spcPct val="150000"/>
              </a:lnSpc>
            </a:pPr>
            <a:endParaRPr lang="pt-BR" altLang="pt-BR"/>
          </a:p>
          <a:p>
            <a:pPr algn="just" eaLnBrk="1" hangingPunct="1">
              <a:lnSpc>
                <a:spcPct val="150000"/>
              </a:lnSpc>
            </a:pPr>
            <a:r>
              <a:rPr lang="pt-BR" altLang="pt-BR"/>
              <a:t>Bloco carbonado que organiza um histórico para o produtor rural e ainda produz prova que o trabalhador recebeu o EPI</a:t>
            </a:r>
          </a:p>
        </p:txBody>
      </p:sp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066925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744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CaixaDeTexto 7"/>
          <p:cNvSpPr txBox="1">
            <a:spLocks noChangeArrowheads="1"/>
          </p:cNvSpPr>
          <p:nvPr/>
        </p:nvSpPr>
        <p:spPr bwMode="auto">
          <a:xfrm>
            <a:off x="539750" y="1628775"/>
            <a:ext cx="8064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buFontTx/>
              <a:buAutoNum type="arabicPeriod"/>
            </a:pPr>
            <a:endParaRPr lang="en-US" altLang="pt-BR" sz="2000"/>
          </a:p>
          <a:p>
            <a:pPr algn="just" eaLnBrk="1" hangingPunct="1">
              <a:buFontTx/>
              <a:buAutoNum type="arabicPeriod"/>
            </a:pPr>
            <a:endParaRPr lang="pt-BR" altLang="pt-BR" sz="2000"/>
          </a:p>
        </p:txBody>
      </p:sp>
      <p:sp>
        <p:nvSpPr>
          <p:cNvPr id="36867" name="Rectangle 2"/>
          <p:cNvSpPr>
            <a:spLocks noChangeArrowheads="1"/>
          </p:cNvSpPr>
          <p:nvPr/>
        </p:nvSpPr>
        <p:spPr bwMode="auto">
          <a:xfrm>
            <a:off x="5003800" y="2565400"/>
            <a:ext cx="3948113" cy="2584450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pt-BR" altLang="pt-BR" b="1"/>
              <a:t>Protocolo de Documentos</a:t>
            </a:r>
          </a:p>
          <a:p>
            <a:pPr algn="ctr" eaLnBrk="1" hangingPunct="1">
              <a:lnSpc>
                <a:spcPct val="150000"/>
              </a:lnSpc>
            </a:pPr>
            <a:endParaRPr lang="pt-BR" altLang="pt-BR"/>
          </a:p>
          <a:p>
            <a:pPr algn="just" eaLnBrk="1" hangingPunct="1">
              <a:lnSpc>
                <a:spcPct val="150000"/>
              </a:lnSpc>
            </a:pPr>
            <a:r>
              <a:rPr lang="pt-BR" altLang="pt-BR"/>
              <a:t>Bloco carbonado que organiza um histórico de todos os documentos retidos e devolvidos dos trabalhadores rurais</a:t>
            </a:r>
          </a:p>
        </p:txBody>
      </p:sp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136775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082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CaixaDeTexto 7"/>
          <p:cNvSpPr txBox="1">
            <a:spLocks noChangeArrowheads="1"/>
          </p:cNvSpPr>
          <p:nvPr/>
        </p:nvSpPr>
        <p:spPr bwMode="auto">
          <a:xfrm>
            <a:off x="360363" y="1854200"/>
            <a:ext cx="8064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buFontTx/>
              <a:buAutoNum type="arabicPeriod"/>
            </a:pPr>
            <a:endParaRPr lang="en-US" altLang="pt-BR" sz="2000"/>
          </a:p>
          <a:p>
            <a:pPr algn="just" eaLnBrk="1" hangingPunct="1">
              <a:buFontTx/>
              <a:buAutoNum type="arabicPeriod"/>
            </a:pPr>
            <a:endParaRPr lang="pt-BR" altLang="pt-BR" sz="2000"/>
          </a:p>
        </p:txBody>
      </p:sp>
      <p:sp>
        <p:nvSpPr>
          <p:cNvPr id="37891" name="Rectangle 2"/>
          <p:cNvSpPr>
            <a:spLocks noChangeArrowheads="1"/>
          </p:cNvSpPr>
          <p:nvPr/>
        </p:nvSpPr>
        <p:spPr bwMode="auto">
          <a:xfrm>
            <a:off x="4024158" y="2559844"/>
            <a:ext cx="4824413" cy="1754188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pt-BR" altLang="pt-BR" b="1"/>
              <a:t>Bloco de Advertência pelo não uso do EPI</a:t>
            </a:r>
          </a:p>
          <a:p>
            <a:pPr eaLnBrk="1" hangingPunct="1">
              <a:lnSpc>
                <a:spcPct val="150000"/>
              </a:lnSpc>
            </a:pPr>
            <a:endParaRPr lang="pt-BR" altLang="pt-BR" b="1"/>
          </a:p>
          <a:p>
            <a:pPr algn="just" eaLnBrk="1" hangingPunct="1">
              <a:lnSpc>
                <a:spcPct val="150000"/>
              </a:lnSpc>
            </a:pPr>
            <a:r>
              <a:rPr lang="pt-BR" altLang="pt-BR"/>
              <a:t>Bloco carbonado com fichas de advertência ao funcionário pelo não uso do EPI</a:t>
            </a:r>
          </a:p>
        </p:txBody>
      </p:sp>
      <p:pic>
        <p:nvPicPr>
          <p:cNvPr id="37892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1" t="11491" r="8710" b="9554"/>
          <a:stretch>
            <a:fillRect/>
          </a:stretch>
        </p:blipFill>
        <p:spPr bwMode="auto">
          <a:xfrm>
            <a:off x="531812" y="1303338"/>
            <a:ext cx="324802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829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CaixaDeTexto 7"/>
          <p:cNvSpPr txBox="1">
            <a:spLocks noChangeArrowheads="1"/>
          </p:cNvSpPr>
          <p:nvPr/>
        </p:nvSpPr>
        <p:spPr bwMode="auto">
          <a:xfrm>
            <a:off x="539750" y="1628775"/>
            <a:ext cx="8064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buFontTx/>
              <a:buAutoNum type="arabicPeriod"/>
            </a:pPr>
            <a:endParaRPr lang="en-US" altLang="pt-BR" sz="2000"/>
          </a:p>
          <a:p>
            <a:pPr algn="just" eaLnBrk="1" hangingPunct="1">
              <a:buFontTx/>
              <a:buAutoNum type="arabicPeriod"/>
            </a:pPr>
            <a:endParaRPr lang="pt-BR" altLang="pt-BR" sz="2000"/>
          </a:p>
        </p:txBody>
      </p:sp>
      <p:sp>
        <p:nvSpPr>
          <p:cNvPr id="38915" name="Rectangle 2"/>
          <p:cNvSpPr>
            <a:spLocks noChangeArrowheads="1"/>
          </p:cNvSpPr>
          <p:nvPr/>
        </p:nvSpPr>
        <p:spPr bwMode="auto">
          <a:xfrm>
            <a:off x="4391025" y="2661880"/>
            <a:ext cx="4429125" cy="1339850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pt-BR" altLang="pt-BR" b="1"/>
              <a:t>Plano de Emergência da Propriedade</a:t>
            </a:r>
          </a:p>
          <a:p>
            <a:pPr eaLnBrk="1" hangingPunct="1">
              <a:lnSpc>
                <a:spcPct val="150000"/>
              </a:lnSpc>
            </a:pPr>
            <a:r>
              <a:rPr lang="pt-BR" altLang="pt-BR"/>
              <a:t>Resumo das informações necessárias atendimentos de emergência</a:t>
            </a:r>
          </a:p>
        </p:txBody>
      </p:sp>
      <p:pic>
        <p:nvPicPr>
          <p:cNvPr id="3891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53" y="906103"/>
            <a:ext cx="3744912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501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CaixaDeTexto 7"/>
          <p:cNvSpPr txBox="1">
            <a:spLocks noChangeArrowheads="1"/>
          </p:cNvSpPr>
          <p:nvPr/>
        </p:nvSpPr>
        <p:spPr bwMode="auto">
          <a:xfrm>
            <a:off x="539750" y="1628775"/>
            <a:ext cx="8064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buFontTx/>
              <a:buAutoNum type="arabicPeriod"/>
            </a:pPr>
            <a:endParaRPr lang="en-US" altLang="pt-BR" sz="2000"/>
          </a:p>
          <a:p>
            <a:pPr algn="just" eaLnBrk="1" hangingPunct="1">
              <a:buFontTx/>
              <a:buAutoNum type="arabicPeriod"/>
            </a:pPr>
            <a:endParaRPr lang="pt-BR" altLang="pt-BR" sz="2000"/>
          </a:p>
        </p:txBody>
      </p:sp>
      <p:sp>
        <p:nvSpPr>
          <p:cNvPr id="39939" name="Rectangle 2"/>
          <p:cNvSpPr>
            <a:spLocks noChangeArrowheads="1"/>
          </p:cNvSpPr>
          <p:nvPr/>
        </p:nvSpPr>
        <p:spPr bwMode="auto">
          <a:xfrm>
            <a:off x="4859338" y="2922588"/>
            <a:ext cx="3744912" cy="1754187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pt-BR" altLang="pt-BR" b="1"/>
              <a:t>Kit de Primeiros Socorros</a:t>
            </a:r>
          </a:p>
          <a:p>
            <a:pPr eaLnBrk="1" hangingPunct="1">
              <a:lnSpc>
                <a:spcPct val="150000"/>
              </a:lnSpc>
            </a:pPr>
            <a:endParaRPr lang="pt-BR" altLang="pt-BR" b="1"/>
          </a:p>
          <a:p>
            <a:pPr algn="just" eaLnBrk="1" hangingPunct="1">
              <a:lnSpc>
                <a:spcPct val="150000"/>
              </a:lnSpc>
            </a:pPr>
            <a:r>
              <a:rPr lang="pt-BR" altLang="pt-BR"/>
              <a:t>Aquisição de 1000 kits para as propriedades rurais</a:t>
            </a:r>
          </a:p>
        </p:txBody>
      </p:sp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575"/>
            <a:ext cx="4572000" cy="358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943225"/>
            <a:ext cx="1230313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931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aixaDeTexto 7"/>
          <p:cNvSpPr txBox="1">
            <a:spLocks noChangeArrowheads="1"/>
          </p:cNvSpPr>
          <p:nvPr/>
        </p:nvSpPr>
        <p:spPr bwMode="auto">
          <a:xfrm>
            <a:off x="539750" y="1628775"/>
            <a:ext cx="8064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buFontTx/>
              <a:buAutoNum type="arabicPeriod"/>
            </a:pPr>
            <a:endParaRPr lang="en-US" altLang="pt-BR" sz="2000"/>
          </a:p>
          <a:p>
            <a:pPr algn="just" eaLnBrk="1" hangingPunct="1">
              <a:buFontTx/>
              <a:buAutoNum type="arabicPeriod"/>
            </a:pPr>
            <a:endParaRPr lang="pt-BR" altLang="pt-BR" sz="2000"/>
          </a:p>
        </p:txBody>
      </p:sp>
      <p:sp>
        <p:nvSpPr>
          <p:cNvPr id="40963" name="Rectangle 2"/>
          <p:cNvSpPr>
            <a:spLocks noChangeArrowheads="1"/>
          </p:cNvSpPr>
          <p:nvPr/>
        </p:nvSpPr>
        <p:spPr bwMode="auto">
          <a:xfrm>
            <a:off x="3905711" y="2085770"/>
            <a:ext cx="4752975" cy="3000375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pt-BR" altLang="pt-BR" b="1" dirty="0"/>
              <a:t>Manual de Prevenção de Riscos em Oficinas Mecânicas</a:t>
            </a:r>
          </a:p>
          <a:p>
            <a:pPr eaLnBrk="1" hangingPunct="1">
              <a:lnSpc>
                <a:spcPct val="150000"/>
              </a:lnSpc>
            </a:pPr>
            <a:endParaRPr lang="pt-BR" altLang="pt-BR" b="1" dirty="0"/>
          </a:p>
          <a:p>
            <a:pPr algn="just" eaLnBrk="1" hangingPunct="1">
              <a:lnSpc>
                <a:spcPct val="150000"/>
              </a:lnSpc>
            </a:pPr>
            <a:r>
              <a:rPr lang="pt-BR" altLang="pt-BR" dirty="0"/>
              <a:t>Material com 10 páginas destacáveis que mostram os riscos e como se prevenir de acidentes nas atividades desenvolvidas em oficinas mecânicas</a:t>
            </a:r>
          </a:p>
        </p:txBody>
      </p:sp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7" t="11195" r="23041" b="3918"/>
          <a:stretch>
            <a:fillRect/>
          </a:stretch>
        </p:blipFill>
        <p:spPr bwMode="auto">
          <a:xfrm>
            <a:off x="250620" y="1451795"/>
            <a:ext cx="3319463" cy="441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951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063" y="457591"/>
            <a:ext cx="6439682" cy="5346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tângulo 2"/>
          <p:cNvSpPr>
            <a:spLocks noChangeArrowheads="1"/>
          </p:cNvSpPr>
          <p:nvPr/>
        </p:nvSpPr>
        <p:spPr bwMode="auto">
          <a:xfrm>
            <a:off x="938187" y="6027003"/>
            <a:ext cx="73071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altLang="pt-BR" sz="2400" b="1" dirty="0">
                <a:solidFill>
                  <a:schemeClr val="bg1"/>
                </a:solidFill>
                <a:hlinkClick r:id="rId3"/>
              </a:rPr>
              <a:t>http://www.youtube.com/watch?v=jvMfpp6_snI</a:t>
            </a:r>
            <a:endParaRPr lang="pt-BR" alt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22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CaixaDeTexto 7"/>
          <p:cNvSpPr txBox="1">
            <a:spLocks noChangeArrowheads="1"/>
          </p:cNvSpPr>
          <p:nvPr/>
        </p:nvSpPr>
        <p:spPr bwMode="auto">
          <a:xfrm>
            <a:off x="539750" y="1628775"/>
            <a:ext cx="8064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buFontTx/>
              <a:buAutoNum type="arabicPeriod"/>
            </a:pPr>
            <a:endParaRPr lang="en-US" altLang="pt-BR" sz="2000"/>
          </a:p>
          <a:p>
            <a:pPr algn="just" eaLnBrk="1" hangingPunct="1">
              <a:buFontTx/>
              <a:buAutoNum type="arabicPeriod"/>
            </a:pPr>
            <a:endParaRPr lang="pt-BR" altLang="pt-BR" sz="2000"/>
          </a:p>
        </p:txBody>
      </p:sp>
      <p:sp>
        <p:nvSpPr>
          <p:cNvPr id="16" name="CaixaDeTexto 7"/>
          <p:cNvSpPr txBox="1"/>
          <p:nvPr/>
        </p:nvSpPr>
        <p:spPr>
          <a:xfrm>
            <a:off x="89694" y="669003"/>
            <a:ext cx="8964612" cy="11684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Vídeo:  </a:t>
            </a:r>
            <a:r>
              <a:rPr lang="pt-BR" sz="2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Procedimentos Seguros em Oficinas, Máquinas e Implementos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  <a:defRPr/>
            </a:pPr>
            <a:endParaRPr lang="pt-BR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012" name="TextBox 1"/>
          <p:cNvSpPr txBox="1">
            <a:spLocks noChangeArrowheads="1"/>
          </p:cNvSpPr>
          <p:nvPr/>
        </p:nvSpPr>
        <p:spPr bwMode="auto">
          <a:xfrm>
            <a:off x="179388" y="1837403"/>
            <a:ext cx="84248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082675" indent="-10826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b="1" dirty="0"/>
              <a:t>Objetivo</a:t>
            </a:r>
            <a:r>
              <a:rPr lang="pt-BR" altLang="pt-BR" dirty="0"/>
              <a:t>: Diálogo Diário de Segurança com trabalhadores rurais em Oficinas, Máquinas e implementos</a:t>
            </a:r>
            <a:endParaRPr lang="pt-BR" altLang="pt-BR" u="sng" dirty="0"/>
          </a:p>
        </p:txBody>
      </p:sp>
      <p:pic>
        <p:nvPicPr>
          <p:cNvPr id="43013" name="Picture 4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700697"/>
            <a:ext cx="4714875" cy="313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5">
            <a:hlinkClick r:id="rId3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439" y="2935645"/>
            <a:ext cx="3816350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213436" y="6114904"/>
            <a:ext cx="69966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hlinkClick r:id="rId3"/>
              </a:rPr>
              <a:t>https://</a:t>
            </a:r>
            <a:r>
              <a:rPr lang="pt-BR" sz="2400" b="1" dirty="0" smtClean="0">
                <a:hlinkClick r:id="rId3"/>
              </a:rPr>
              <a:t>www.youtube.com/watch?v=6pcEWy7HK70</a:t>
            </a:r>
            <a:endParaRPr lang="pt-BR" sz="2400" b="1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7833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CaixaDeTexto 7"/>
          <p:cNvSpPr txBox="1">
            <a:spLocks noChangeArrowheads="1"/>
          </p:cNvSpPr>
          <p:nvPr/>
        </p:nvSpPr>
        <p:spPr bwMode="auto">
          <a:xfrm>
            <a:off x="539750" y="1628775"/>
            <a:ext cx="8064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buFontTx/>
              <a:buAutoNum type="arabicPeriod"/>
            </a:pPr>
            <a:endParaRPr lang="en-US" altLang="pt-BR" sz="2000"/>
          </a:p>
          <a:p>
            <a:pPr algn="just" eaLnBrk="1" hangingPunct="1">
              <a:buFontTx/>
              <a:buAutoNum type="arabicPeriod"/>
            </a:pPr>
            <a:endParaRPr lang="pt-BR" altLang="pt-BR" sz="2000"/>
          </a:p>
        </p:txBody>
      </p:sp>
      <p:sp>
        <p:nvSpPr>
          <p:cNvPr id="16" name="CaixaDeTexto 7"/>
          <p:cNvSpPr txBox="1"/>
          <p:nvPr/>
        </p:nvSpPr>
        <p:spPr>
          <a:xfrm>
            <a:off x="331736" y="522543"/>
            <a:ext cx="8640763" cy="814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Vídeo: </a:t>
            </a:r>
            <a:r>
              <a:rPr lang="pt-BR" sz="2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Prevenção de Fogo em Propriedades agrícolas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  <a:defRPr/>
            </a:pPr>
            <a:endParaRPr lang="pt-BR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036" name="TextBox 1"/>
          <p:cNvSpPr txBox="1">
            <a:spLocks noChangeArrowheads="1"/>
          </p:cNvSpPr>
          <p:nvPr/>
        </p:nvSpPr>
        <p:spPr bwMode="auto">
          <a:xfrm>
            <a:off x="331736" y="1345459"/>
            <a:ext cx="83153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082675" indent="-10826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b="1" dirty="0"/>
              <a:t>Objetivo</a:t>
            </a:r>
            <a:r>
              <a:rPr lang="pt-BR" altLang="pt-BR" dirty="0"/>
              <a:t>: Capacitar o produtor para a maneira correta de fazer aceiros e conter o fogo em propriedades rurais</a:t>
            </a:r>
            <a:endParaRPr lang="pt-BR" altLang="pt-BR" u="sng" dirty="0"/>
          </a:p>
        </p:txBody>
      </p:sp>
      <p:pic>
        <p:nvPicPr>
          <p:cNvPr id="44037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244" y="2241797"/>
            <a:ext cx="6513512" cy="359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Retângulo 1"/>
          <p:cNvSpPr>
            <a:spLocks noChangeArrowheads="1"/>
          </p:cNvSpPr>
          <p:nvPr/>
        </p:nvSpPr>
        <p:spPr bwMode="auto">
          <a:xfrm>
            <a:off x="1076872" y="6027003"/>
            <a:ext cx="75273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altLang="pt-BR" sz="2400" b="1" dirty="0">
                <a:hlinkClick r:id="rId3"/>
              </a:rPr>
              <a:t>http://www.youtube.com/watch?v=IAKei_VBqSE</a:t>
            </a:r>
            <a:endParaRPr lang="pt-BR" alt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12064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upo 30"/>
          <p:cNvGrpSpPr>
            <a:grpSpLocks/>
          </p:cNvGrpSpPr>
          <p:nvPr/>
        </p:nvGrpSpPr>
        <p:grpSpPr bwMode="auto">
          <a:xfrm>
            <a:off x="-52387" y="2189975"/>
            <a:ext cx="6634163" cy="3733800"/>
            <a:chOff x="357781" y="2060848"/>
            <a:chExt cx="7188020" cy="4044801"/>
          </a:xfrm>
        </p:grpSpPr>
        <p:pic>
          <p:nvPicPr>
            <p:cNvPr id="11271" name="Imagem 2" descr="DBA61ABC-CC09-461D-95AE-4FF3A885EE1B"/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8" t="6377" r="7851" b="8928"/>
            <a:stretch>
              <a:fillRect/>
            </a:stretch>
          </p:blipFill>
          <p:spPr bwMode="auto">
            <a:xfrm>
              <a:off x="357781" y="2060848"/>
              <a:ext cx="6184848" cy="4044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Elipse 1"/>
            <p:cNvSpPr/>
            <p:nvPr/>
          </p:nvSpPr>
          <p:spPr bwMode="auto">
            <a:xfrm rot="1642147">
              <a:off x="3940611" y="2860521"/>
              <a:ext cx="1484388" cy="816871"/>
            </a:xfrm>
            <a:prstGeom prst="ellipse">
              <a:avLst/>
            </a:prstGeom>
            <a:noFill/>
            <a:ln w="38100" cap="flat" cmpd="sng" algn="ctr">
              <a:solidFill>
                <a:srgbClr val="D2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lIns="84406" tIns="42203" rIns="84406" bIns="42203"/>
            <a:lstStyle/>
            <a:p>
              <a:pPr algn="ctr" defTabSz="844083">
                <a:lnSpc>
                  <a:spcPct val="110000"/>
                </a:lnSpc>
                <a:defRPr/>
              </a:pPr>
              <a:endParaRPr lang="pt-BR" sz="2215" b="1">
                <a:latin typeface="Arial" charset="0"/>
              </a:endParaRPr>
            </a:p>
          </p:txBody>
        </p:sp>
        <p:sp>
          <p:nvSpPr>
            <p:cNvPr id="20" name="Text Box 10"/>
            <p:cNvSpPr txBox="1">
              <a:spLocks noChangeArrowheads="1"/>
            </p:cNvSpPr>
            <p:nvPr/>
          </p:nvSpPr>
          <p:spPr bwMode="auto">
            <a:xfrm>
              <a:off x="1547735" y="2560677"/>
              <a:ext cx="2680977" cy="335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4406" tIns="42203" rIns="84406" bIns="42203"/>
            <a:lstStyle/>
            <a:p>
              <a:pPr defTabSz="844083">
                <a:defRPr/>
              </a:pPr>
              <a:r>
                <a:rPr lang="pt-BR" sz="16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554 milhões de ha</a:t>
              </a:r>
            </a:p>
            <a:p>
              <a:pPr algn="ctr" defTabSz="844083">
                <a:defRPr/>
              </a:pPr>
              <a:r>
                <a:rPr lang="pt-BR" sz="16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(65%)</a:t>
              </a:r>
              <a:endParaRPr lang="pt-BR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274" name="Retângulo 4"/>
            <p:cNvSpPr>
              <a:spLocks noChangeArrowheads="1"/>
            </p:cNvSpPr>
            <p:nvPr/>
          </p:nvSpPr>
          <p:spPr bwMode="auto">
            <a:xfrm>
              <a:off x="4809228" y="2187775"/>
              <a:ext cx="2649561" cy="633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pt-BR" altLang="pt-BR" sz="1600" b="1" dirty="0" smtClean="0">
                  <a:latin typeface="Tahoma" panose="020B0604030504040204" pitchFamily="34" charset="0"/>
                  <a:cs typeface="Tahoma" panose="020B0604030504040204" pitchFamily="34" charset="0"/>
                </a:rPr>
                <a:t>67 </a:t>
              </a:r>
              <a:r>
                <a:rPr lang="pt-BR" altLang="pt-BR" sz="1600" b="1" dirty="0">
                  <a:latin typeface="Tahoma" panose="020B0604030504040204" pitchFamily="34" charset="0"/>
                  <a:cs typeface="Tahoma" panose="020B0604030504040204" pitchFamily="34" charset="0"/>
                </a:rPr>
                <a:t>milhões de ha</a:t>
              </a:r>
            </a:p>
            <a:p>
              <a:pPr algn="ctr"/>
              <a:r>
                <a:rPr lang="pt-BR" altLang="pt-BR" sz="1600" b="1" dirty="0" smtClean="0">
                  <a:latin typeface="Tahoma" panose="020B0604030504040204" pitchFamily="34" charset="0"/>
                  <a:cs typeface="Tahoma" panose="020B0604030504040204" pitchFamily="34" charset="0"/>
                </a:rPr>
                <a:t>(8%)</a:t>
              </a:r>
              <a:endParaRPr lang="pt-BR" altLang="pt-BR" sz="1600" b="1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11275" name="Conector de seta reta 14"/>
            <p:cNvCxnSpPr>
              <a:cxnSpLocks noChangeShapeType="1"/>
            </p:cNvCxnSpPr>
            <p:nvPr/>
          </p:nvCxnSpPr>
          <p:spPr bwMode="auto">
            <a:xfrm flipV="1">
              <a:off x="4953000" y="2589255"/>
              <a:ext cx="432048" cy="479705"/>
            </a:xfrm>
            <a:prstGeom prst="straightConnector1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9" name="Text Box 10"/>
            <p:cNvSpPr txBox="1">
              <a:spLocks noChangeArrowheads="1"/>
            </p:cNvSpPr>
            <p:nvPr/>
          </p:nvSpPr>
          <p:spPr bwMode="auto">
            <a:xfrm>
              <a:off x="5168715" y="4581970"/>
              <a:ext cx="2377086" cy="333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4406" tIns="42203" rIns="84406" bIns="42203"/>
            <a:lstStyle/>
            <a:p>
              <a:pPr defTabSz="844083">
                <a:defRPr/>
              </a:pPr>
              <a:r>
                <a:rPr lang="pt-BR" sz="1477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38 milhões de ha</a:t>
              </a:r>
            </a:p>
            <a:p>
              <a:pPr algn="ctr" defTabSz="844083">
                <a:defRPr/>
              </a:pPr>
              <a:r>
                <a:rPr lang="pt-BR" sz="1477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(5%)</a:t>
              </a:r>
              <a:endParaRPr lang="pt-BR" sz="1846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" name="Text Box 10"/>
            <p:cNvSpPr txBox="1">
              <a:spLocks noChangeArrowheads="1"/>
            </p:cNvSpPr>
            <p:nvPr/>
          </p:nvSpPr>
          <p:spPr bwMode="auto">
            <a:xfrm>
              <a:off x="2126135" y="4395509"/>
              <a:ext cx="2863305" cy="333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4406" tIns="42203" rIns="84406" bIns="42203"/>
            <a:lstStyle/>
            <a:p>
              <a:pPr algn="ctr" defTabSz="844083">
                <a:defRPr/>
              </a:pPr>
              <a:r>
                <a:rPr lang="pt-BR" sz="1477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pt-BR" sz="1600" b="1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192 </a:t>
              </a:r>
              <a:r>
                <a:rPr lang="pt-BR" sz="16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milhões de ha</a:t>
              </a:r>
            </a:p>
            <a:p>
              <a:pPr algn="ctr" defTabSz="844083">
                <a:defRPr/>
              </a:pPr>
              <a:r>
                <a:rPr lang="pt-BR" sz="16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</a:t>
              </a:r>
              <a:r>
                <a:rPr lang="pt-BR" sz="1600" b="1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22%)</a:t>
              </a:r>
              <a:endParaRPr lang="pt-BR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11278" name="Conector de seta reta 26"/>
            <p:cNvCxnSpPr>
              <a:cxnSpLocks noChangeShapeType="1"/>
            </p:cNvCxnSpPr>
            <p:nvPr/>
          </p:nvCxnSpPr>
          <p:spPr bwMode="auto">
            <a:xfrm>
              <a:off x="5889104" y="3972469"/>
              <a:ext cx="288032" cy="608659"/>
            </a:xfrm>
            <a:prstGeom prst="straightConnector1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6" name="CaixaDeTexto 15"/>
          <p:cNvSpPr txBox="1"/>
          <p:nvPr/>
        </p:nvSpPr>
        <p:spPr>
          <a:xfrm>
            <a:off x="1202965" y="199230"/>
            <a:ext cx="67691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Fazenda Brasil</a:t>
            </a:r>
          </a:p>
        </p:txBody>
      </p:sp>
      <p:grpSp>
        <p:nvGrpSpPr>
          <p:cNvPr id="11268" name="Agrupar 6"/>
          <p:cNvGrpSpPr>
            <a:grpSpLocks/>
          </p:cNvGrpSpPr>
          <p:nvPr/>
        </p:nvGrpSpPr>
        <p:grpSpPr bwMode="auto">
          <a:xfrm>
            <a:off x="195515" y="199230"/>
            <a:ext cx="2087563" cy="1722438"/>
            <a:chOff x="6840489" y="732895"/>
            <a:chExt cx="2088232" cy="1723010"/>
          </a:xfrm>
        </p:grpSpPr>
        <p:pic>
          <p:nvPicPr>
            <p:cNvPr id="11269" name="Picture 4" descr="http://asnovidades.com.br/wp-content/uploads/2010/11/Mapa-do-Brasil-contorno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0187" y="732895"/>
              <a:ext cx="1729586" cy="1723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CaixaDeTexto 5"/>
            <p:cNvSpPr txBox="1"/>
            <p:nvPr/>
          </p:nvSpPr>
          <p:spPr>
            <a:xfrm>
              <a:off x="6840489" y="1133078"/>
              <a:ext cx="2088232" cy="3382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1600" b="1" dirty="0">
                  <a:solidFill>
                    <a:schemeClr val="bg2">
                      <a:lumMod val="25000"/>
                    </a:schemeClr>
                  </a:solidFill>
                </a:rPr>
                <a:t>851 milhões de ha</a:t>
              </a:r>
            </a:p>
          </p:txBody>
        </p:sp>
      </p:grpSp>
      <p:cxnSp>
        <p:nvCxnSpPr>
          <p:cNvPr id="18" name="Conector de seta reta 14"/>
          <p:cNvCxnSpPr>
            <a:cxnSpLocks noChangeShapeType="1"/>
          </p:cNvCxnSpPr>
          <p:nvPr/>
        </p:nvCxnSpPr>
        <p:spPr bwMode="auto">
          <a:xfrm>
            <a:off x="6010903" y="2539223"/>
            <a:ext cx="640620" cy="0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Retângulo 4"/>
          <p:cNvSpPr>
            <a:spLocks noChangeArrowheads="1"/>
          </p:cNvSpPr>
          <p:nvPr/>
        </p:nvSpPr>
        <p:spPr bwMode="auto">
          <a:xfrm>
            <a:off x="6651523" y="2227975"/>
            <a:ext cx="248767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16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34 </a:t>
            </a:r>
            <a:r>
              <a:rPr lang="pt-BR" altLang="pt-BR" sz="1600" b="1" dirty="0">
                <a:latin typeface="Tahoma" panose="020B0604030504040204" pitchFamily="34" charset="0"/>
                <a:cs typeface="Tahoma" panose="020B0604030504040204" pitchFamily="34" charset="0"/>
              </a:rPr>
              <a:t>milhões de </a:t>
            </a:r>
            <a:r>
              <a:rPr lang="pt-BR" altLang="pt-BR" sz="16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ha</a:t>
            </a:r>
          </a:p>
          <a:p>
            <a:pPr algn="ctr"/>
            <a:r>
              <a:rPr lang="pt-BR" altLang="pt-BR" sz="16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com plantio de soja</a:t>
            </a:r>
          </a:p>
          <a:p>
            <a:pPr algn="ctr"/>
            <a:r>
              <a:rPr lang="pt-BR" altLang="pt-BR" sz="16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(4%)</a:t>
            </a:r>
            <a:endParaRPr lang="pt-BR" altLang="pt-BR" sz="16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pt-BR" altLang="pt-BR" sz="16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Imagem 21" descr="Resultado de imagem para bandeira brasil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497" y="898318"/>
            <a:ext cx="533833" cy="3242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232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11022E-16 L -2.77778E-6 0.366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7"/>
          <p:cNvSpPr txBox="1"/>
          <p:nvPr/>
        </p:nvSpPr>
        <p:spPr>
          <a:xfrm>
            <a:off x="179388" y="452182"/>
            <a:ext cx="8640762" cy="814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Vídeo:  </a:t>
            </a:r>
            <a:r>
              <a:rPr lang="pt-BR" sz="2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Ambientes Confinados e Trabalho em Altura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  <a:defRPr/>
            </a:pPr>
            <a:endParaRPr lang="pt-BR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59" name="TextBox 1"/>
          <p:cNvSpPr txBox="1">
            <a:spLocks noChangeArrowheads="1"/>
          </p:cNvSpPr>
          <p:nvPr/>
        </p:nvSpPr>
        <p:spPr bwMode="auto">
          <a:xfrm>
            <a:off x="179388" y="1266570"/>
            <a:ext cx="84248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082675" indent="-10826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b="1" dirty="0"/>
              <a:t>Objetivo</a:t>
            </a:r>
            <a:r>
              <a:rPr lang="pt-BR" altLang="pt-BR" dirty="0"/>
              <a:t>: Capacitar os funcionários a operarem em segurança em estruturas como silos e moegas</a:t>
            </a:r>
            <a:endParaRPr lang="pt-BR" altLang="pt-BR" u="sng" dirty="0"/>
          </a:p>
        </p:txBody>
      </p:sp>
      <p:pic>
        <p:nvPicPr>
          <p:cNvPr id="4506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2164705"/>
            <a:ext cx="7589838" cy="394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095738" y="6240405"/>
            <a:ext cx="659216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hlinkClick r:id="rId2"/>
              </a:rPr>
              <a:t>https://</a:t>
            </a:r>
            <a:r>
              <a:rPr lang="pt-BR" sz="2400" b="1" dirty="0" smtClean="0">
                <a:hlinkClick r:id="rId2"/>
              </a:rPr>
              <a:t>www.youtube.com/watch?v=GjJhdtzz2bE</a:t>
            </a:r>
            <a:endParaRPr lang="pt-BR" sz="2400" b="1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4471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CaixaDeTexto 7"/>
          <p:cNvSpPr txBox="1">
            <a:spLocks noChangeArrowheads="1"/>
          </p:cNvSpPr>
          <p:nvPr/>
        </p:nvSpPr>
        <p:spPr bwMode="auto">
          <a:xfrm>
            <a:off x="539750" y="1628775"/>
            <a:ext cx="8064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buFontTx/>
              <a:buAutoNum type="arabicPeriod"/>
            </a:pPr>
            <a:endParaRPr lang="en-US" altLang="pt-BR" sz="2000"/>
          </a:p>
          <a:p>
            <a:pPr algn="just" eaLnBrk="1" hangingPunct="1">
              <a:buFontTx/>
              <a:buAutoNum type="arabicPeriod"/>
            </a:pPr>
            <a:endParaRPr lang="pt-BR" altLang="pt-BR" sz="2000"/>
          </a:p>
        </p:txBody>
      </p:sp>
      <p:sp>
        <p:nvSpPr>
          <p:cNvPr id="46083" name="CaixaDeTexto 7"/>
          <p:cNvSpPr txBox="1">
            <a:spLocks noChangeArrowheads="1"/>
          </p:cNvSpPr>
          <p:nvPr/>
        </p:nvSpPr>
        <p:spPr bwMode="auto">
          <a:xfrm>
            <a:off x="1141311" y="219832"/>
            <a:ext cx="746293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alt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Manual de Orientação em </a:t>
            </a:r>
            <a:r>
              <a:rPr lang="pt-BR" alt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Construções Rurais</a:t>
            </a:r>
            <a:endParaRPr lang="pt-BR" alt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pt-BR" altLang="pt-BR" sz="2000" dirty="0">
              <a:solidFill>
                <a:srgbClr val="FF0000"/>
              </a:solidFill>
            </a:endParaRPr>
          </a:p>
        </p:txBody>
      </p:sp>
      <p:sp>
        <p:nvSpPr>
          <p:cNvPr id="46084" name="TextBox 1"/>
          <p:cNvSpPr txBox="1">
            <a:spLocks noChangeArrowheads="1"/>
          </p:cNvSpPr>
          <p:nvPr/>
        </p:nvSpPr>
        <p:spPr bwMode="auto">
          <a:xfrm>
            <a:off x="105646" y="1153191"/>
            <a:ext cx="87137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082675" indent="-10826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b="1"/>
              <a:t>Objetivo</a:t>
            </a:r>
            <a:r>
              <a:rPr lang="pt-BR" altLang="pt-BR"/>
              <a:t>: Orientar os produtores quanto às normas de Construções Rurais</a:t>
            </a:r>
            <a:endParaRPr lang="pt-BR" altLang="pt-BR" u="sng"/>
          </a:p>
        </p:txBody>
      </p:sp>
      <p:pic>
        <p:nvPicPr>
          <p:cNvPr id="46085" name="Picture 5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049206"/>
            <a:ext cx="5689600" cy="420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8">
            <a:hlinkClick r:id="rId3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2049206"/>
            <a:ext cx="2732088" cy="418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54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CaixaDeTexto 7"/>
          <p:cNvSpPr txBox="1">
            <a:spLocks noChangeArrowheads="1"/>
          </p:cNvSpPr>
          <p:nvPr/>
        </p:nvSpPr>
        <p:spPr bwMode="auto">
          <a:xfrm>
            <a:off x="539750" y="1628775"/>
            <a:ext cx="8064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buFontTx/>
              <a:buAutoNum type="arabicPeriod"/>
            </a:pPr>
            <a:endParaRPr lang="en-US" altLang="pt-BR" sz="2000"/>
          </a:p>
          <a:p>
            <a:pPr algn="just" eaLnBrk="1" hangingPunct="1">
              <a:buFontTx/>
              <a:buAutoNum type="arabicPeriod"/>
            </a:pPr>
            <a:endParaRPr lang="pt-BR" altLang="pt-BR" sz="2000"/>
          </a:p>
        </p:txBody>
      </p:sp>
      <p:sp>
        <p:nvSpPr>
          <p:cNvPr id="16" name="CaixaDeTexto 7"/>
          <p:cNvSpPr txBox="1"/>
          <p:nvPr/>
        </p:nvSpPr>
        <p:spPr>
          <a:xfrm>
            <a:off x="855023" y="244957"/>
            <a:ext cx="8963025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Software de construções rurais – Propriedade 3D</a:t>
            </a:r>
          </a:p>
        </p:txBody>
      </p:sp>
      <p:pic>
        <p:nvPicPr>
          <p:cNvPr id="47108" name="Picture 2" descr="Y:\Projetos e Atividades Planejamento\Planejamento e Projetos 2013\Projeto Renda e Sustentabilidade 2013\Sustentabilidade\Soja Plus\Seminário\vista1_rend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1226"/>
            <a:ext cx="9144000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427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CaixaDeTexto 7"/>
          <p:cNvSpPr txBox="1">
            <a:spLocks noChangeArrowheads="1"/>
          </p:cNvSpPr>
          <p:nvPr/>
        </p:nvSpPr>
        <p:spPr bwMode="auto">
          <a:xfrm>
            <a:off x="539750" y="1628775"/>
            <a:ext cx="8064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buFontTx/>
              <a:buAutoNum type="arabicPeriod"/>
            </a:pPr>
            <a:endParaRPr lang="en-US" altLang="pt-BR" sz="2000"/>
          </a:p>
          <a:p>
            <a:pPr algn="just" eaLnBrk="1" hangingPunct="1">
              <a:buFontTx/>
              <a:buAutoNum type="arabicPeriod"/>
            </a:pPr>
            <a:endParaRPr lang="pt-BR" altLang="pt-BR" sz="2000"/>
          </a:p>
        </p:txBody>
      </p:sp>
      <p:pic>
        <p:nvPicPr>
          <p:cNvPr id="48131" name="Picture 2" descr="Y:\Projetos e Atividades Planejamento\Planejamento e Projetos 2013\Projeto Renda e Sustentabilidade 2013\Sustentabilidade\Soja Plus\Seminário\vista2_rend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19200"/>
            <a:ext cx="9144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7"/>
          <p:cNvSpPr txBox="1"/>
          <p:nvPr/>
        </p:nvSpPr>
        <p:spPr>
          <a:xfrm>
            <a:off x="1000371" y="360170"/>
            <a:ext cx="8963025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Software de construções rurais – Propriedade 3D</a:t>
            </a:r>
          </a:p>
        </p:txBody>
      </p:sp>
    </p:spTree>
    <p:extLst>
      <p:ext uri="{BB962C8B-B14F-4D97-AF65-F5344CB8AC3E}">
        <p14:creationId xmlns:p14="http://schemas.microsoft.com/office/powerpoint/2010/main" val="93272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1538" y="1815323"/>
            <a:ext cx="8064500" cy="660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22041" indent="-422041" algn="just">
              <a:buFontTx/>
              <a:buAutoNum type="arabicPeriod"/>
              <a:defRPr/>
            </a:pPr>
            <a:endParaRPr lang="en-US" sz="1846" dirty="0"/>
          </a:p>
          <a:p>
            <a:pPr marL="422041" indent="-422041" algn="just">
              <a:buFontTx/>
              <a:buAutoNum type="arabicPeriod"/>
              <a:defRPr/>
            </a:pPr>
            <a:endParaRPr lang="pt-BR" sz="1846" dirty="0"/>
          </a:p>
        </p:txBody>
      </p:sp>
      <p:sp>
        <p:nvSpPr>
          <p:cNvPr id="16" name="CaixaDeTexto 7"/>
          <p:cNvSpPr txBox="1"/>
          <p:nvPr/>
        </p:nvSpPr>
        <p:spPr>
          <a:xfrm>
            <a:off x="401418" y="1010323"/>
            <a:ext cx="892853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Apoio ao produtor para adequação ao </a:t>
            </a:r>
            <a:r>
              <a:rPr lang="pt-BR" sz="2400" b="1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Código </a:t>
            </a:r>
            <a:r>
              <a:rPr lang="pt-B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Florestal</a:t>
            </a:r>
          </a:p>
          <a:p>
            <a:pPr marL="422041" indent="-422041" algn="ctr">
              <a:buFont typeface="+mj-lt"/>
              <a:buAutoNum type="arabicPeriod" startAt="6"/>
              <a:defRPr/>
            </a:pPr>
            <a:endParaRPr lang="pt-BR" sz="2000" dirty="0">
              <a:solidFill>
                <a:schemeClr val="accent6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pic>
        <p:nvPicPr>
          <p:cNvPr id="13" name="Picture 2" descr="Image result for abiove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8"/>
          <a:stretch/>
        </p:blipFill>
        <p:spPr bwMode="auto">
          <a:xfrm>
            <a:off x="8207194" y="38147"/>
            <a:ext cx="839823" cy="103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Conector reto 13"/>
          <p:cNvCxnSpPr/>
          <p:nvPr/>
        </p:nvCxnSpPr>
        <p:spPr>
          <a:xfrm flipH="1">
            <a:off x="13850" y="673011"/>
            <a:ext cx="8091055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7" name="Picture 2">
            <a:extLst>
              <a:ext uri="{FF2B5EF4-FFF2-40B4-BE49-F238E27FC236}">
                <a16:creationId xmlns="" xmlns:a16="http://schemas.microsoft.com/office/drawing/2014/main" id="{949C786C-F2F6-45F5-91CC-B4C3AFD7F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87" y="0"/>
            <a:ext cx="2201063" cy="56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87" y="1815323"/>
            <a:ext cx="8844927" cy="459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498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1538" y="1815323"/>
            <a:ext cx="8064500" cy="660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22041" indent="-422041" algn="just">
              <a:buFontTx/>
              <a:buAutoNum type="arabicPeriod"/>
              <a:defRPr/>
            </a:pPr>
            <a:endParaRPr lang="en-US" sz="1846" dirty="0"/>
          </a:p>
          <a:p>
            <a:pPr marL="422041" indent="-422041" algn="just">
              <a:buFontTx/>
              <a:buAutoNum type="arabicPeriod"/>
              <a:defRPr/>
            </a:pPr>
            <a:endParaRPr lang="pt-BR" sz="1846" dirty="0"/>
          </a:p>
        </p:txBody>
      </p:sp>
      <p:sp>
        <p:nvSpPr>
          <p:cNvPr id="16" name="CaixaDeTexto 7"/>
          <p:cNvSpPr txBox="1"/>
          <p:nvPr/>
        </p:nvSpPr>
        <p:spPr>
          <a:xfrm>
            <a:off x="401418" y="1010323"/>
            <a:ext cx="89285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2000" b="1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Apoio ao produtor para adequação ao </a:t>
            </a:r>
            <a:r>
              <a:rPr lang="pt-BR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Código </a:t>
            </a:r>
            <a:r>
              <a:rPr lang="pt-BR" sz="2000" b="1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Florestal</a:t>
            </a:r>
          </a:p>
          <a:p>
            <a:pPr marL="422041" indent="-422041" algn="ctr">
              <a:buFont typeface="+mj-lt"/>
              <a:buAutoNum type="arabicPeriod" startAt="6"/>
              <a:defRPr/>
            </a:pPr>
            <a:endParaRPr lang="pt-BR" sz="2000" dirty="0">
              <a:solidFill>
                <a:schemeClr val="accent6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pic>
        <p:nvPicPr>
          <p:cNvPr id="13" name="Picture 2" descr="Image result for abiove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8"/>
          <a:stretch/>
        </p:blipFill>
        <p:spPr bwMode="auto">
          <a:xfrm>
            <a:off x="8207194" y="38147"/>
            <a:ext cx="839823" cy="103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Conector reto 13"/>
          <p:cNvCxnSpPr/>
          <p:nvPr/>
        </p:nvCxnSpPr>
        <p:spPr>
          <a:xfrm flipH="1">
            <a:off x="13850" y="673011"/>
            <a:ext cx="8091055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7" name="Picture 2">
            <a:extLst>
              <a:ext uri="{FF2B5EF4-FFF2-40B4-BE49-F238E27FC236}">
                <a16:creationId xmlns="" xmlns:a16="http://schemas.microsoft.com/office/drawing/2014/main" id="{949C786C-F2F6-45F5-91CC-B4C3AFD7F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87" y="0"/>
            <a:ext cx="2201063" cy="56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10" y="1718209"/>
            <a:ext cx="8313595" cy="4471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382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1538" y="1815323"/>
            <a:ext cx="8064500" cy="660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22041" indent="-422041" algn="just">
              <a:buFontTx/>
              <a:buAutoNum type="arabicPeriod"/>
              <a:defRPr/>
            </a:pPr>
            <a:endParaRPr lang="en-US" sz="1846" dirty="0"/>
          </a:p>
          <a:p>
            <a:pPr marL="422041" indent="-422041" algn="just">
              <a:buFontTx/>
              <a:buAutoNum type="arabicPeriod"/>
              <a:defRPr/>
            </a:pPr>
            <a:endParaRPr lang="pt-BR" sz="1846" dirty="0"/>
          </a:p>
        </p:txBody>
      </p:sp>
      <p:sp>
        <p:nvSpPr>
          <p:cNvPr id="16" name="CaixaDeTexto 7"/>
          <p:cNvSpPr txBox="1"/>
          <p:nvPr/>
        </p:nvSpPr>
        <p:spPr>
          <a:xfrm>
            <a:off x="401418" y="1010323"/>
            <a:ext cx="89285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2000" b="1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Apoio ao produtor para adequação ao </a:t>
            </a:r>
            <a:r>
              <a:rPr lang="pt-BR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Código </a:t>
            </a:r>
            <a:r>
              <a:rPr lang="pt-BR" sz="2000" b="1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Florestal</a:t>
            </a:r>
          </a:p>
          <a:p>
            <a:pPr marL="422041" indent="-422041" algn="ctr">
              <a:buFont typeface="+mj-lt"/>
              <a:buAutoNum type="arabicPeriod" startAt="6"/>
              <a:defRPr/>
            </a:pPr>
            <a:endParaRPr lang="pt-BR" sz="2000" b="1" dirty="0"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pic>
        <p:nvPicPr>
          <p:cNvPr id="13" name="Picture 2" descr="Image result for abiove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8"/>
          <a:stretch/>
        </p:blipFill>
        <p:spPr bwMode="auto">
          <a:xfrm>
            <a:off x="8207194" y="38147"/>
            <a:ext cx="839823" cy="103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Conector reto 13"/>
          <p:cNvCxnSpPr/>
          <p:nvPr/>
        </p:nvCxnSpPr>
        <p:spPr>
          <a:xfrm flipH="1">
            <a:off x="13850" y="673011"/>
            <a:ext cx="8091055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7" name="Picture 2">
            <a:extLst>
              <a:ext uri="{FF2B5EF4-FFF2-40B4-BE49-F238E27FC236}">
                <a16:creationId xmlns="" xmlns:a16="http://schemas.microsoft.com/office/drawing/2014/main" id="{949C786C-F2F6-45F5-91CC-B4C3AFD7F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87" y="0"/>
            <a:ext cx="2201063" cy="56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86" y="1644731"/>
            <a:ext cx="8815647" cy="48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069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1861115" y="99230"/>
            <a:ext cx="6243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Gestão de resíduos nas fazendas</a:t>
            </a:r>
            <a:endParaRPr lang="pt-BR" sz="2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2" name="Picture 2" descr="Image result for abiove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8"/>
          <a:stretch/>
        </p:blipFill>
        <p:spPr bwMode="auto">
          <a:xfrm>
            <a:off x="8207194" y="38147"/>
            <a:ext cx="839823" cy="103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Conector reto 12"/>
          <p:cNvCxnSpPr/>
          <p:nvPr/>
        </p:nvCxnSpPr>
        <p:spPr>
          <a:xfrm flipH="1">
            <a:off x="13850" y="673011"/>
            <a:ext cx="8091055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4" name="Picture 2">
            <a:extLst>
              <a:ext uri="{FF2B5EF4-FFF2-40B4-BE49-F238E27FC236}">
                <a16:creationId xmlns="" xmlns:a16="http://schemas.microsoft.com/office/drawing/2014/main" id="{949C786C-F2F6-45F5-91CC-B4C3AFD7F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0" y="148969"/>
            <a:ext cx="1471036" cy="375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944" y="754826"/>
            <a:ext cx="5035629" cy="6002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671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28" y="261257"/>
            <a:ext cx="8966971" cy="6246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941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7821" y="1351009"/>
            <a:ext cx="6184273" cy="871218"/>
          </a:xfrm>
        </p:spPr>
        <p:txBody>
          <a:bodyPr>
            <a:normAutofit fontScale="90000"/>
          </a:bodyPr>
          <a:lstStyle/>
          <a:p>
            <a:r>
              <a:rPr lang="pt-BR" sz="3100" dirty="0">
                <a:latin typeface="Arial" panose="020B0604020202020204" pitchFamily="34" charset="0"/>
                <a:cs typeface="Arial" panose="020B0604020202020204" pitchFamily="34" charset="0"/>
              </a:rPr>
              <a:t>RANKING OURO </a:t>
            </a:r>
            <a:r>
              <a:rPr lang="pt-BR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– 90 a 100%</a:t>
            </a:r>
            <a:r>
              <a:rPr lang="pt-BR" sz="32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/>
            </a:r>
            <a:br>
              <a:rPr lang="pt-BR" sz="32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</a:br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5" name="Imagem 2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99" y="4918806"/>
            <a:ext cx="1190625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Imagem 19" descr="http://pernalonga:8081/soja3s/imagens/sistema/gol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68" y="982436"/>
            <a:ext cx="1163453" cy="160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Imagem 18" descr="http://pernalonga:8081/soja3s/imagens/sistema/silv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68" y="2852538"/>
            <a:ext cx="1216593" cy="176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28650" y="259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628650" y="30480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628650" y="3505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550521" y="396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1807821" y="289710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RANKING PRATA – 70 a 90%</a:t>
            </a:r>
            <a:r>
              <a:rPr lang="pt-BR" sz="280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/>
            </a:r>
            <a:br>
              <a:rPr lang="pt-BR" sz="280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</a:b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ítulo 1"/>
          <p:cNvSpPr txBox="1">
            <a:spLocks/>
          </p:cNvSpPr>
          <p:nvPr/>
        </p:nvSpPr>
        <p:spPr>
          <a:xfrm>
            <a:off x="1807821" y="4800053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RANKING BRONZE – 50 a 70%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1420021" y="0"/>
            <a:ext cx="6800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Classificação das fazendas</a:t>
            </a:r>
            <a:endParaRPr lang="pt-BR" sz="32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23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ixaDeTexto 7"/>
          <p:cNvSpPr txBox="1">
            <a:spLocks noChangeArrowheads="1"/>
          </p:cNvSpPr>
          <p:nvPr/>
        </p:nvSpPr>
        <p:spPr bwMode="auto">
          <a:xfrm>
            <a:off x="276669" y="1341711"/>
            <a:ext cx="861695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buFont typeface="+mj-lt"/>
              <a:buAutoNum type="arabicPeriod"/>
              <a:defRPr/>
            </a:pPr>
            <a:r>
              <a:rPr lang="pt-BR" altLang="pt-BR" dirty="0">
                <a:latin typeface="Verdana" panose="020B0604030504040204" pitchFamily="34" charset="0"/>
                <a:ea typeface="Verdana" panose="020B0604030504040204" pitchFamily="34" charset="0"/>
              </a:rPr>
              <a:t>Promover e fomentar a melhoria contínua nas propriedades que participam do programa</a:t>
            </a:r>
            <a:r>
              <a:rPr lang="pt-BR" altLang="pt-BR" dirty="0" smtClean="0">
                <a:latin typeface="Verdana" panose="020B0604030504040204" pitchFamily="34" charset="0"/>
                <a:ea typeface="Verdana" panose="020B0604030504040204" pitchFamily="34" charset="0"/>
              </a:rPr>
              <a:t>;</a:t>
            </a:r>
          </a:p>
          <a:p>
            <a:pPr algn="just" eaLnBrk="1" hangingPunct="1">
              <a:buFont typeface="+mj-lt"/>
              <a:buAutoNum type="arabicPeriod"/>
              <a:defRPr/>
            </a:pPr>
            <a:endParaRPr lang="pt-BR" altLang="pt-B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eaLnBrk="1" hangingPunct="1">
              <a:buFont typeface="+mj-lt"/>
              <a:buAutoNum type="arabicPeriod"/>
              <a:defRPr/>
            </a:pPr>
            <a:endParaRPr lang="pt-BR" altLang="pt-B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eaLnBrk="1" hangingPunct="1">
              <a:buFont typeface="+mj-lt"/>
              <a:buAutoNum type="arabicPeriod"/>
              <a:defRPr/>
            </a:pPr>
            <a:r>
              <a:rPr lang="pt-BR" altLang="pt-BR" dirty="0">
                <a:latin typeface="Verdana" panose="020B0604030504040204" pitchFamily="34" charset="0"/>
                <a:ea typeface="Verdana" panose="020B0604030504040204" pitchFamily="34" charset="0"/>
              </a:rPr>
              <a:t>Suprir a carência da Extensão Rural brasileira, apoiando e orientando o produtor com Assistência Técnica </a:t>
            </a:r>
            <a:r>
              <a:rPr lang="pt-BR" altLang="pt-BR" dirty="0" smtClean="0">
                <a:latin typeface="Verdana" panose="020B0604030504040204" pitchFamily="34" charset="0"/>
                <a:ea typeface="Verdana" panose="020B0604030504040204" pitchFamily="34" charset="0"/>
              </a:rPr>
              <a:t>de alta qualidade;</a:t>
            </a:r>
          </a:p>
          <a:p>
            <a:pPr algn="just" eaLnBrk="1" hangingPunct="1">
              <a:buFont typeface="+mj-lt"/>
              <a:buAutoNum type="arabicPeriod"/>
              <a:defRPr/>
            </a:pPr>
            <a:endParaRPr lang="pt-BR" altLang="pt-B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eaLnBrk="1" hangingPunct="1">
              <a:buFont typeface="+mj-lt"/>
              <a:buAutoNum type="arabicPeriod"/>
              <a:defRPr/>
            </a:pPr>
            <a:endParaRPr lang="pt-BR" altLang="pt-B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eaLnBrk="1" hangingPunct="1">
              <a:buFont typeface="+mj-lt"/>
              <a:buAutoNum type="arabicPeriod"/>
              <a:defRPr/>
            </a:pPr>
            <a:r>
              <a:rPr lang="pt-BR" altLang="pt-BR" dirty="0">
                <a:latin typeface="Verdana" panose="020B0604030504040204" pitchFamily="34" charset="0"/>
                <a:ea typeface="Verdana" panose="020B0604030504040204" pitchFamily="34" charset="0"/>
              </a:rPr>
              <a:t>Coordenar ações entre os agentes da cadeia produtiva: governo, indústria, instituições de pesquisa, </a:t>
            </a:r>
            <a:r>
              <a:rPr lang="pt-BR" altLang="pt-BR" dirty="0" smtClean="0">
                <a:latin typeface="Verdana" panose="020B0604030504040204" pitchFamily="34" charset="0"/>
                <a:ea typeface="Verdana" panose="020B0604030504040204" pitchFamily="34" charset="0"/>
              </a:rPr>
              <a:t>ONGs, sindicatos </a:t>
            </a:r>
            <a:r>
              <a:rPr lang="pt-BR" altLang="pt-BR" dirty="0">
                <a:latin typeface="Verdana" panose="020B0604030504040204" pitchFamily="34" charset="0"/>
                <a:ea typeface="Verdana" panose="020B0604030504040204" pitchFamily="34" charset="0"/>
              </a:rPr>
              <a:t>e associações de produtores rurais;</a:t>
            </a:r>
          </a:p>
          <a:p>
            <a:pPr algn="just" eaLnBrk="1" hangingPunct="1">
              <a:buFont typeface="+mj-lt"/>
              <a:buAutoNum type="arabicPeriod"/>
              <a:defRPr/>
            </a:pPr>
            <a:endParaRPr lang="pt-BR" altLang="pt-B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just" eaLnBrk="1" hangingPunct="1">
              <a:defRPr/>
            </a:pPr>
            <a:endParaRPr lang="pt-BR" altLang="pt-BR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Seta para a Direita 1"/>
          <p:cNvSpPr/>
          <p:nvPr/>
        </p:nvSpPr>
        <p:spPr>
          <a:xfrm>
            <a:off x="971550" y="5287483"/>
            <a:ext cx="431800" cy="322385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6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681418" y="107278"/>
            <a:ext cx="3860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MISSÃO DO PROGRAMA</a:t>
            </a:r>
          </a:p>
        </p:txBody>
      </p:sp>
      <p:pic>
        <p:nvPicPr>
          <p:cNvPr id="8" name="Picture 2" descr="Image result for abiove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8"/>
          <a:stretch/>
        </p:blipFill>
        <p:spPr bwMode="auto">
          <a:xfrm>
            <a:off x="8207194" y="65856"/>
            <a:ext cx="839823" cy="103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ector reto 8"/>
          <p:cNvCxnSpPr/>
          <p:nvPr/>
        </p:nvCxnSpPr>
        <p:spPr>
          <a:xfrm flipH="1">
            <a:off x="13850" y="673011"/>
            <a:ext cx="8091055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" name="Retângulo 2"/>
          <p:cNvSpPr/>
          <p:nvPr/>
        </p:nvSpPr>
        <p:spPr>
          <a:xfrm>
            <a:off x="1600819" y="5227641"/>
            <a:ext cx="67040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altLang="pt-BR" sz="20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Todas as ações são gratuitas para o produtor</a:t>
            </a:r>
          </a:p>
        </p:txBody>
      </p:sp>
    </p:spTree>
    <p:extLst>
      <p:ext uri="{BB962C8B-B14F-4D97-AF65-F5344CB8AC3E}">
        <p14:creationId xmlns:p14="http://schemas.microsoft.com/office/powerpoint/2010/main" val="18497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903665" y="295505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Interesse Internacional pelo Programa Soja Plus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66" y="1781010"/>
            <a:ext cx="7112178" cy="4809795"/>
          </a:xfrm>
          <a:prstGeom prst="rect">
            <a:avLst/>
          </a:prstGeom>
        </p:spPr>
      </p:pic>
      <p:sp>
        <p:nvSpPr>
          <p:cNvPr id="14" name="Título 3"/>
          <p:cNvSpPr txBox="1">
            <a:spLocks/>
          </p:cNvSpPr>
          <p:nvPr/>
        </p:nvSpPr>
        <p:spPr>
          <a:xfrm>
            <a:off x="591577" y="980675"/>
            <a:ext cx="7787208" cy="63408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Assinatura de Memorando na China - 2017</a:t>
            </a:r>
            <a:r>
              <a:rPr lang="pt-BR" b="1" dirty="0" smtClean="0">
                <a:latin typeface="AR CENA" panose="02000000000000000000" pitchFamily="2" charset="0"/>
              </a:rPr>
              <a:t/>
            </a:r>
            <a:br>
              <a:rPr lang="pt-BR" b="1" dirty="0" smtClean="0">
                <a:latin typeface="AR CENA" panose="02000000000000000000" pitchFamily="2" charset="0"/>
              </a:rPr>
            </a:br>
            <a:endParaRPr lang="pt-BR" sz="2200" b="1" dirty="0">
              <a:solidFill>
                <a:schemeClr val="tx1">
                  <a:lumMod val="95000"/>
                  <a:lumOff val="5000"/>
                </a:schemeClr>
              </a:solidFill>
              <a:latin typeface="AR CEN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20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Z:\08 - FOTOS ACERVO\COMISSÕES\GESTÃO DA PRODUÇÃO E PROPRIEDADES\2017\MoU Lisboa\Assinatura\Assinatura Memorand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446" y="1761111"/>
            <a:ext cx="6520296" cy="465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4"/>
          <p:cNvSpPr txBox="1">
            <a:spLocks noGrp="1"/>
          </p:cNvSpPr>
          <p:nvPr>
            <p:ph type="title"/>
          </p:nvPr>
        </p:nvSpPr>
        <p:spPr>
          <a:xfrm>
            <a:off x="1257300" y="-216764"/>
            <a:ext cx="7886700" cy="1325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Interesse Internacional pelo Programa Soja Plus </a:t>
            </a:r>
          </a:p>
        </p:txBody>
      </p:sp>
      <p:sp>
        <p:nvSpPr>
          <p:cNvPr id="6" name="Título 3"/>
          <p:cNvSpPr txBox="1">
            <a:spLocks/>
          </p:cNvSpPr>
          <p:nvPr/>
        </p:nvSpPr>
        <p:spPr>
          <a:xfrm>
            <a:off x="729990" y="919914"/>
            <a:ext cx="7787208" cy="63408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Assinatura de Memorando na Europa - 2018</a:t>
            </a:r>
          </a:p>
          <a:p>
            <a:pPr algn="ctr"/>
            <a:endParaRPr lang="pt-BR" sz="24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2200" b="1" dirty="0">
              <a:solidFill>
                <a:schemeClr val="tx1">
                  <a:lumMod val="95000"/>
                  <a:lumOff val="5000"/>
                </a:schemeClr>
              </a:solidFill>
              <a:latin typeface="AR CEN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85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8334" y="-225632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Relatório de Realizações 2018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185" y="795528"/>
            <a:ext cx="4405746" cy="581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5459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guiageo.com/pictures/brasil-politic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532" y="2228225"/>
            <a:ext cx="3874523" cy="3399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ipse 4"/>
          <p:cNvSpPr/>
          <p:nvPr/>
        </p:nvSpPr>
        <p:spPr>
          <a:xfrm>
            <a:off x="1496150" y="3403356"/>
            <a:ext cx="863600" cy="7312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662">
              <a:solidFill>
                <a:srgbClr val="FF0000"/>
              </a:solidFill>
            </a:endParaRPr>
          </a:p>
        </p:txBody>
      </p:sp>
      <p:sp>
        <p:nvSpPr>
          <p:cNvPr id="6" name="Elipse 5"/>
          <p:cNvSpPr/>
          <p:nvPr/>
        </p:nvSpPr>
        <p:spPr>
          <a:xfrm>
            <a:off x="2602226" y="3997088"/>
            <a:ext cx="523538" cy="4573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662">
              <a:solidFill>
                <a:srgbClr val="FF0000"/>
              </a:solidFill>
            </a:endParaRPr>
          </a:p>
        </p:txBody>
      </p:sp>
      <p:sp>
        <p:nvSpPr>
          <p:cNvPr id="7" name="Elipse 6"/>
          <p:cNvSpPr/>
          <p:nvPr/>
        </p:nvSpPr>
        <p:spPr>
          <a:xfrm>
            <a:off x="2955262" y="3535890"/>
            <a:ext cx="341004" cy="4410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662">
              <a:solidFill>
                <a:srgbClr val="FF0000"/>
              </a:solidFill>
            </a:endParaRPr>
          </a:p>
        </p:txBody>
      </p:sp>
      <p:sp>
        <p:nvSpPr>
          <p:cNvPr id="9" name="Elipse 8"/>
          <p:cNvSpPr/>
          <p:nvPr/>
        </p:nvSpPr>
        <p:spPr>
          <a:xfrm>
            <a:off x="1686724" y="4147088"/>
            <a:ext cx="649288" cy="5070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662">
              <a:solidFill>
                <a:srgbClr val="FF000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927950" y="993827"/>
            <a:ext cx="48926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NÚMEROS DO PROGRAMA</a:t>
            </a:r>
          </a:p>
        </p:txBody>
      </p:sp>
      <p:pic>
        <p:nvPicPr>
          <p:cNvPr id="12" name="Picture 2" descr="Image result for abiove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8"/>
          <a:stretch/>
        </p:blipFill>
        <p:spPr bwMode="auto">
          <a:xfrm>
            <a:off x="8207194" y="65856"/>
            <a:ext cx="839823" cy="103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Conector reto 12"/>
          <p:cNvCxnSpPr/>
          <p:nvPr/>
        </p:nvCxnSpPr>
        <p:spPr>
          <a:xfrm flipH="1">
            <a:off x="13850" y="673011"/>
            <a:ext cx="8091055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="" xmlns:a16="http://schemas.microsoft.com/office/drawing/2014/main" id="{A604E245-1CC3-445E-A24B-B7A22AA3E911}"/>
              </a:ext>
            </a:extLst>
          </p:cNvPr>
          <p:cNvSpPr txBox="1"/>
          <p:nvPr/>
        </p:nvSpPr>
        <p:spPr>
          <a:xfrm>
            <a:off x="4465867" y="1992338"/>
            <a:ext cx="4418013" cy="40934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Arial" pitchFamily="34" charset="0"/>
              <a:buChar char="•"/>
              <a:defRPr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2.085 fazendas no MT, MS, BA, GO e MG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receberam 02 visitas técnicas e aplicação de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check-list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com 180 indicadores</a:t>
            </a:r>
          </a:p>
          <a:p>
            <a:pPr>
              <a:defRPr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2,8 milhões de ha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de soja verificadas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8,3 milhões toneladas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de soja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R$ 23 milhões de investimento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entre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2012-2018 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="" xmlns:a16="http://schemas.microsoft.com/office/drawing/2014/main" id="{949C786C-F2F6-45F5-91CC-B4C3AFD7F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87" y="0"/>
            <a:ext cx="2201063" cy="56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Elipse 16"/>
          <p:cNvSpPr/>
          <p:nvPr/>
        </p:nvSpPr>
        <p:spPr>
          <a:xfrm>
            <a:off x="2366353" y="3756430"/>
            <a:ext cx="379046" cy="3698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662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268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agem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505" y="1792183"/>
            <a:ext cx="1419225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Imagem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7" y="1474683"/>
            <a:ext cx="869950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8405" y="3952770"/>
            <a:ext cx="842962" cy="8826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5" name="Imagem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905" y="1798533"/>
            <a:ext cx="178435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Imagem 1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742" y="1895370"/>
            <a:ext cx="20605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aixaDeTexto 1"/>
          <p:cNvSpPr txBox="1">
            <a:spLocks noChangeArrowheads="1"/>
          </p:cNvSpPr>
          <p:nvPr/>
        </p:nvSpPr>
        <p:spPr bwMode="auto">
          <a:xfrm>
            <a:off x="630464" y="376691"/>
            <a:ext cx="74295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PARCEIROS  DO  SOJA  PLUS</a:t>
            </a: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8" name="Imagem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217" y="5391045"/>
            <a:ext cx="183832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Imagem 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17" y="5265633"/>
            <a:ext cx="1779588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Imagem 1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730" y="2939945"/>
            <a:ext cx="1938337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4" descr="http://www.nature.org/cs/groups/webcontent/@web/@wisconsin/documents/media/prd_027228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330" y="5379933"/>
            <a:ext cx="1690687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74" descr="Resultado de imagem para EARTH INNOVATION INSTITUTE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105" y="4997345"/>
            <a:ext cx="908050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76" descr="Resultado de imagem para MTE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117" y="2781195"/>
            <a:ext cx="1944688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4" name="AutoShape 78" descr="Resultado de imagem para instituto algodão soci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pt-BR" altLang="pt-BR"/>
          </a:p>
        </p:txBody>
      </p:sp>
      <p:sp>
        <p:nvSpPr>
          <p:cNvPr id="5135" name="AutoShape 80" descr="Resultado de imagem para instituto algodão social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pt-BR" altLang="pt-BR"/>
          </a:p>
        </p:txBody>
      </p:sp>
      <p:pic>
        <p:nvPicPr>
          <p:cNvPr id="5136" name="Picture 82" descr="Resultado de imagem para instituto algodão social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742" y="3879745"/>
            <a:ext cx="1450975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7" name="Picture 84" descr="Imagem relacionada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67" y="3974995"/>
            <a:ext cx="1192213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8" name="Picture 86" descr="Resultado de imagem para LOGO SISTEMA FAMATO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17" y="2420833"/>
            <a:ext cx="2119313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9" name="Picture 88" descr="Resultado de imagem para LOGO APROSOJA MT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825" y="1296883"/>
            <a:ext cx="1382712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0" name="Picture 2" descr="Resultado de imagem para &quot;中國大豆產業協會&quot;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1" t="22598" r="55388" b="22084"/>
          <a:stretch>
            <a:fillRect/>
          </a:stretch>
        </p:blipFill>
        <p:spPr bwMode="auto">
          <a:xfrm>
            <a:off x="4728255" y="3789258"/>
            <a:ext cx="1254125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1" name="Picture 6" descr="Resultado de imagem para fediol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167" y="3576533"/>
            <a:ext cx="1303338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2" name="Picture 4" descr="Resultado de imagem para fefac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030" y="3643208"/>
            <a:ext cx="909637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069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aixaDeTexto 5"/>
          <p:cNvSpPr txBox="1">
            <a:spLocks noChangeArrowheads="1"/>
          </p:cNvSpPr>
          <p:nvPr/>
        </p:nvSpPr>
        <p:spPr bwMode="auto">
          <a:xfrm>
            <a:off x="3103563" y="937305"/>
            <a:ext cx="28241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538163" indent="-538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Aft>
                <a:spcPts val="600"/>
              </a:spcAft>
              <a:buSzPct val="150000"/>
              <a:defRPr/>
            </a:pPr>
            <a:r>
              <a:rPr lang="pt-BR" alt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LINHAS DE AÇÃO</a:t>
            </a:r>
          </a:p>
        </p:txBody>
      </p:sp>
      <p:sp>
        <p:nvSpPr>
          <p:cNvPr id="31747" name="Retângulo 14"/>
          <p:cNvSpPr>
            <a:spLocks noChangeArrowheads="1"/>
          </p:cNvSpPr>
          <p:nvPr/>
        </p:nvSpPr>
        <p:spPr bwMode="auto">
          <a:xfrm>
            <a:off x="684213" y="2349500"/>
            <a:ext cx="7927975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600"/>
              </a:spcBef>
              <a:spcAft>
                <a:spcPts val="600"/>
              </a:spcAft>
              <a:buFontTx/>
              <a:buAutoNum type="romanUcPeriod"/>
            </a:pPr>
            <a:r>
              <a:rPr lang="pt-BR" altLang="pt-BR" sz="2400" b="1">
                <a:latin typeface="Calibri" panose="020F0502020204030204" pitchFamily="34" charset="0"/>
              </a:rPr>
              <a:t>Qualidade de vida no trabalho</a:t>
            </a: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  <a:buFontTx/>
              <a:buAutoNum type="romanUcPeriod"/>
            </a:pPr>
            <a:r>
              <a:rPr lang="pt-BR" altLang="pt-BR" sz="2400" b="1">
                <a:latin typeface="Calibri" panose="020F0502020204030204" pitchFamily="34" charset="0"/>
              </a:rPr>
              <a:t>Módulo ambiental</a:t>
            </a: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  <a:buFontTx/>
              <a:buAutoNum type="romanUcPeriod"/>
            </a:pPr>
            <a:r>
              <a:rPr lang="pt-BR" altLang="pt-BR" sz="2400" b="1">
                <a:latin typeface="Calibri" panose="020F0502020204030204" pitchFamily="34" charset="0"/>
              </a:rPr>
              <a:t>Viabilidade financeira e econômica</a:t>
            </a: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  <a:buFontTx/>
              <a:buAutoNum type="romanUcPeriod"/>
            </a:pPr>
            <a:r>
              <a:rPr lang="pt-BR" altLang="pt-BR" sz="2400" b="1">
                <a:latin typeface="Calibri" panose="020F0502020204030204" pitchFamily="34" charset="0"/>
              </a:rPr>
              <a:t>Qualidade do produto</a:t>
            </a: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  <a:buFontTx/>
              <a:buAutoNum type="romanUcPeriod"/>
            </a:pPr>
            <a:r>
              <a:rPr lang="pt-BR" altLang="pt-BR" sz="2400" b="1">
                <a:latin typeface="Calibri" panose="020F0502020204030204" pitchFamily="34" charset="0"/>
              </a:rPr>
              <a:t>Responsabilidade social</a:t>
            </a:r>
          </a:p>
        </p:txBody>
      </p:sp>
    </p:spTree>
    <p:extLst>
      <p:ext uri="{BB962C8B-B14F-4D97-AF65-F5344CB8AC3E}">
        <p14:creationId xmlns:p14="http://schemas.microsoft.com/office/powerpoint/2010/main" val="73231124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1367</TotalTime>
  <Words>1429</Words>
  <Application>Microsoft Office PowerPoint</Application>
  <PresentationFormat>Apresentação na tela (4:3)</PresentationFormat>
  <Paragraphs>299</Paragraphs>
  <Slides>62</Slides>
  <Notes>28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62</vt:i4>
      </vt:variant>
    </vt:vector>
  </HeadingPairs>
  <TitlesOfParts>
    <vt:vector size="71" baseType="lpstr">
      <vt:lpstr>AR CENA</vt:lpstr>
      <vt:lpstr>Arial</vt:lpstr>
      <vt:lpstr>Calibri</vt:lpstr>
      <vt:lpstr>Calibri Light</vt:lpstr>
      <vt:lpstr>Tahoma</vt:lpstr>
      <vt:lpstr>Times New Roman</vt:lpstr>
      <vt:lpstr>Verdana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Locais de abastecimento em conformidade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RANKING OURO – 90 a 100% </vt:lpstr>
      <vt:lpstr>Apresentação do PowerPoint</vt:lpstr>
      <vt:lpstr>Interesse Internacional pelo Programa Soja Plus </vt:lpstr>
      <vt:lpstr>Relatório de Realizações 2018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Sustentabilidade na cadeia produtiva da Soja no Brasil</dc:title>
  <dc:creator>ABIOVE ABIOVE</dc:creator>
  <cp:lastModifiedBy>Tecnologia São Paulo</cp:lastModifiedBy>
  <cp:revision>94</cp:revision>
  <dcterms:created xsi:type="dcterms:W3CDTF">2016-12-11T22:39:13Z</dcterms:created>
  <dcterms:modified xsi:type="dcterms:W3CDTF">2019-06-24T20:34:48Z</dcterms:modified>
</cp:coreProperties>
</file>