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0"/>
  </p:notesMasterIdLst>
  <p:sldIdLst>
    <p:sldId id="256" r:id="rId2"/>
    <p:sldId id="380" r:id="rId3"/>
    <p:sldId id="266" r:id="rId4"/>
    <p:sldId id="268" r:id="rId5"/>
    <p:sldId id="2309" r:id="rId6"/>
    <p:sldId id="381" r:id="rId7"/>
    <p:sldId id="382" r:id="rId8"/>
    <p:sldId id="271" r:id="rId9"/>
    <p:sldId id="257" r:id="rId10"/>
    <p:sldId id="273" r:id="rId11"/>
    <p:sldId id="287" r:id="rId12"/>
    <p:sldId id="263" r:id="rId13"/>
    <p:sldId id="274" r:id="rId14"/>
    <p:sldId id="384" r:id="rId15"/>
    <p:sldId id="275" r:id="rId16"/>
    <p:sldId id="295" r:id="rId17"/>
    <p:sldId id="2304" r:id="rId18"/>
    <p:sldId id="2307" r:id="rId19"/>
    <p:sldId id="2305" r:id="rId20"/>
    <p:sldId id="2306" r:id="rId21"/>
    <p:sldId id="2308" r:id="rId22"/>
    <p:sldId id="394" r:id="rId23"/>
    <p:sldId id="290" r:id="rId24"/>
    <p:sldId id="302" r:id="rId25"/>
    <p:sldId id="296" r:id="rId26"/>
    <p:sldId id="303" r:id="rId27"/>
    <p:sldId id="304" r:id="rId28"/>
    <p:sldId id="306" r:id="rId29"/>
    <p:sldId id="307" r:id="rId30"/>
    <p:sldId id="308" r:id="rId31"/>
    <p:sldId id="336" r:id="rId32"/>
    <p:sldId id="310" r:id="rId33"/>
    <p:sldId id="311" r:id="rId34"/>
    <p:sldId id="312" r:id="rId35"/>
    <p:sldId id="313" r:id="rId36"/>
    <p:sldId id="314" r:id="rId37"/>
    <p:sldId id="315" r:id="rId38"/>
    <p:sldId id="316" r:id="rId39"/>
    <p:sldId id="317" r:id="rId40"/>
    <p:sldId id="318" r:id="rId41"/>
    <p:sldId id="319" r:id="rId42"/>
    <p:sldId id="326" r:id="rId43"/>
    <p:sldId id="328" r:id="rId44"/>
    <p:sldId id="395" r:id="rId45"/>
    <p:sldId id="337" r:id="rId46"/>
    <p:sldId id="285" r:id="rId47"/>
    <p:sldId id="385" r:id="rId48"/>
    <p:sldId id="386" r:id="rId49"/>
    <p:sldId id="387" r:id="rId50"/>
    <p:sldId id="389" r:id="rId51"/>
    <p:sldId id="390" r:id="rId52"/>
    <p:sldId id="391" r:id="rId53"/>
    <p:sldId id="261" r:id="rId54"/>
    <p:sldId id="392" r:id="rId55"/>
    <p:sldId id="393" r:id="rId56"/>
    <p:sldId id="338" r:id="rId57"/>
    <p:sldId id="343" r:id="rId58"/>
    <p:sldId id="379" r:id="rId5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82" autoAdjust="0"/>
    <p:restoredTop sz="94660"/>
  </p:normalViewPr>
  <p:slideViewPr>
    <p:cSldViewPr snapToGrid="0">
      <p:cViewPr varScale="1">
        <p:scale>
          <a:sx n="74" d="100"/>
          <a:sy n="74" d="100"/>
        </p:scale>
        <p:origin x="105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B7D7EF-F3FD-4420-879A-85DDCC9AA663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F7FB37F9-6AA8-4261-87C8-31E743FE18F9}">
      <dgm:prSet phldrT="[Texto]" custT="1"/>
      <dgm:spPr/>
      <dgm:t>
        <a:bodyPr/>
        <a:lstStyle/>
        <a:p>
          <a:r>
            <a:rPr lang="pt-BR" sz="1800" b="1" dirty="0">
              <a:latin typeface="Verdana" panose="020B0604030504040204" pitchFamily="34" charset="0"/>
              <a:ea typeface="Verdana" panose="020B0604030504040204" pitchFamily="34" charset="0"/>
            </a:rPr>
            <a:t>SETOR PRIVADO</a:t>
          </a:r>
        </a:p>
      </dgm:t>
    </dgm:pt>
    <dgm:pt modelId="{40A6DD7B-A077-4819-8347-59129C75B856}" type="parTrans" cxnId="{06A10062-1E84-4831-A223-32B7C66BF379}">
      <dgm:prSet/>
      <dgm:spPr/>
      <dgm:t>
        <a:bodyPr/>
        <a:lstStyle/>
        <a:p>
          <a:endParaRPr lang="pt-BR" sz="18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E914EB05-614D-4AA5-A801-EF3859E1A014}" type="sibTrans" cxnId="{06A10062-1E84-4831-A223-32B7C66BF379}">
      <dgm:prSet/>
      <dgm:spPr/>
      <dgm:t>
        <a:bodyPr/>
        <a:lstStyle/>
        <a:p>
          <a:endParaRPr lang="pt-BR" sz="18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1C8D2627-5B72-48B9-B9EA-7D875EB80229}">
      <dgm:prSet phldrT="[Texto]" custT="1"/>
      <dgm:spPr>
        <a:solidFill>
          <a:srgbClr val="FFC000">
            <a:alpha val="50000"/>
          </a:srgbClr>
        </a:solidFill>
      </dgm:spPr>
      <dgm:t>
        <a:bodyPr/>
        <a:lstStyle/>
        <a:p>
          <a:r>
            <a:rPr lang="pt-BR" sz="1800" b="1" dirty="0">
              <a:latin typeface="Verdana" panose="020B0604030504040204" pitchFamily="34" charset="0"/>
              <a:ea typeface="Verdana" panose="020B0604030504040204" pitchFamily="34" charset="0"/>
            </a:rPr>
            <a:t>GOVERNO</a:t>
          </a:r>
        </a:p>
      </dgm:t>
    </dgm:pt>
    <dgm:pt modelId="{5DC3B544-EB71-4BE3-8527-D456C25D3A6B}" type="parTrans" cxnId="{2DFE825F-19ED-43BE-8CC0-E852EFFA9CFD}">
      <dgm:prSet/>
      <dgm:spPr/>
      <dgm:t>
        <a:bodyPr/>
        <a:lstStyle/>
        <a:p>
          <a:endParaRPr lang="pt-BR" sz="18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CA9FEFF-6181-433E-8B6F-CF177244C770}" type="sibTrans" cxnId="{2DFE825F-19ED-43BE-8CC0-E852EFFA9CFD}">
      <dgm:prSet/>
      <dgm:spPr/>
      <dgm:t>
        <a:bodyPr/>
        <a:lstStyle/>
        <a:p>
          <a:endParaRPr lang="pt-BR" sz="18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B8D08FDF-C46F-4348-8536-FF78EAF9F371}">
      <dgm:prSet phldrT="[Texto]" custT="1"/>
      <dgm:spPr>
        <a:solidFill>
          <a:schemeClr val="bg2">
            <a:lumMod val="50000"/>
            <a:alpha val="50000"/>
          </a:schemeClr>
        </a:solidFill>
      </dgm:spPr>
      <dgm:t>
        <a:bodyPr/>
        <a:lstStyle/>
        <a:p>
          <a:r>
            <a:rPr lang="pt-BR" sz="1800" b="1" dirty="0">
              <a:latin typeface="Verdana" panose="020B0604030504040204" pitchFamily="34" charset="0"/>
              <a:ea typeface="Verdana" panose="020B0604030504040204" pitchFamily="34" charset="0"/>
            </a:rPr>
            <a:t>SOCIEDADE CIVIL</a:t>
          </a:r>
        </a:p>
      </dgm:t>
    </dgm:pt>
    <dgm:pt modelId="{743BD16A-35BE-415B-B85A-78A3D85794E8}" type="parTrans" cxnId="{1D9209CB-5ADB-4C60-8C15-3FC5A84D0B81}">
      <dgm:prSet/>
      <dgm:spPr/>
      <dgm:t>
        <a:bodyPr/>
        <a:lstStyle/>
        <a:p>
          <a:endParaRPr lang="pt-BR" sz="18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897D1D0A-F521-45B6-810D-0582916B4D98}" type="sibTrans" cxnId="{1D9209CB-5ADB-4C60-8C15-3FC5A84D0B81}">
      <dgm:prSet/>
      <dgm:spPr/>
      <dgm:t>
        <a:bodyPr/>
        <a:lstStyle/>
        <a:p>
          <a:endParaRPr lang="pt-BR" sz="18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E702EED2-E661-4DBE-A412-1CE8490228B1}" type="pres">
      <dgm:prSet presAssocID="{EEB7D7EF-F3FD-4420-879A-85DDCC9AA663}" presName="compositeShape" presStyleCnt="0">
        <dgm:presLayoutVars>
          <dgm:chMax val="7"/>
          <dgm:dir/>
          <dgm:resizeHandles val="exact"/>
        </dgm:presLayoutVars>
      </dgm:prSet>
      <dgm:spPr/>
    </dgm:pt>
    <dgm:pt modelId="{252F0B01-E430-4815-AE99-DA1F7BDB9D3B}" type="pres">
      <dgm:prSet presAssocID="{F7FB37F9-6AA8-4261-87C8-31E743FE18F9}" presName="circ1" presStyleLbl="vennNode1" presStyleIdx="0" presStyleCnt="3"/>
      <dgm:spPr/>
      <dgm:t>
        <a:bodyPr/>
        <a:lstStyle/>
        <a:p>
          <a:endParaRPr lang="pt-BR"/>
        </a:p>
      </dgm:t>
    </dgm:pt>
    <dgm:pt modelId="{8F32E5F6-F356-4190-A4A2-B13AD615086E}" type="pres">
      <dgm:prSet presAssocID="{F7FB37F9-6AA8-4261-87C8-31E743FE18F9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DB0BA7D-9F75-48B4-A963-481A84FE4F7D}" type="pres">
      <dgm:prSet presAssocID="{1C8D2627-5B72-48B9-B9EA-7D875EB80229}" presName="circ2" presStyleLbl="vennNode1" presStyleIdx="1" presStyleCnt="3"/>
      <dgm:spPr/>
      <dgm:t>
        <a:bodyPr/>
        <a:lstStyle/>
        <a:p>
          <a:endParaRPr lang="pt-BR"/>
        </a:p>
      </dgm:t>
    </dgm:pt>
    <dgm:pt modelId="{FE84442D-E49A-4B03-B76C-558F53F8C0FA}" type="pres">
      <dgm:prSet presAssocID="{1C8D2627-5B72-48B9-B9EA-7D875EB80229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54A3A42-4305-47F5-837C-39AC2A055083}" type="pres">
      <dgm:prSet presAssocID="{B8D08FDF-C46F-4348-8536-FF78EAF9F371}" presName="circ3" presStyleLbl="vennNode1" presStyleIdx="2" presStyleCnt="3"/>
      <dgm:spPr/>
      <dgm:t>
        <a:bodyPr/>
        <a:lstStyle/>
        <a:p>
          <a:endParaRPr lang="pt-BR"/>
        </a:p>
      </dgm:t>
    </dgm:pt>
    <dgm:pt modelId="{D8C92AB0-A424-4F16-8E0D-79FBA478FE11}" type="pres">
      <dgm:prSet presAssocID="{B8D08FDF-C46F-4348-8536-FF78EAF9F371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7DC058BB-DEDC-4FA6-A459-2DCB8983EE55}" type="presOf" srcId="{F7FB37F9-6AA8-4261-87C8-31E743FE18F9}" destId="{8F32E5F6-F356-4190-A4A2-B13AD615086E}" srcOrd="1" destOrd="0" presId="urn:microsoft.com/office/officeart/2005/8/layout/venn1"/>
    <dgm:cxn modelId="{E5307660-A6E9-4967-B4E9-C7FB0CB4FBB3}" type="presOf" srcId="{1C8D2627-5B72-48B9-B9EA-7D875EB80229}" destId="{FE84442D-E49A-4B03-B76C-558F53F8C0FA}" srcOrd="1" destOrd="0" presId="urn:microsoft.com/office/officeart/2005/8/layout/venn1"/>
    <dgm:cxn modelId="{1D9209CB-5ADB-4C60-8C15-3FC5A84D0B81}" srcId="{EEB7D7EF-F3FD-4420-879A-85DDCC9AA663}" destId="{B8D08FDF-C46F-4348-8536-FF78EAF9F371}" srcOrd="2" destOrd="0" parTransId="{743BD16A-35BE-415B-B85A-78A3D85794E8}" sibTransId="{897D1D0A-F521-45B6-810D-0582916B4D98}"/>
    <dgm:cxn modelId="{06A10062-1E84-4831-A223-32B7C66BF379}" srcId="{EEB7D7EF-F3FD-4420-879A-85DDCC9AA663}" destId="{F7FB37F9-6AA8-4261-87C8-31E743FE18F9}" srcOrd="0" destOrd="0" parTransId="{40A6DD7B-A077-4819-8347-59129C75B856}" sibTransId="{E914EB05-614D-4AA5-A801-EF3859E1A014}"/>
    <dgm:cxn modelId="{74A02D97-015B-4C7A-AB2D-7668B70A003D}" type="presOf" srcId="{B8D08FDF-C46F-4348-8536-FF78EAF9F371}" destId="{F54A3A42-4305-47F5-837C-39AC2A055083}" srcOrd="0" destOrd="0" presId="urn:microsoft.com/office/officeart/2005/8/layout/venn1"/>
    <dgm:cxn modelId="{180E40CA-3BF7-4B9F-9A6B-201A519218C4}" type="presOf" srcId="{EEB7D7EF-F3FD-4420-879A-85DDCC9AA663}" destId="{E702EED2-E661-4DBE-A412-1CE8490228B1}" srcOrd="0" destOrd="0" presId="urn:microsoft.com/office/officeart/2005/8/layout/venn1"/>
    <dgm:cxn modelId="{6D926B7C-3DE4-4613-AA30-0551AEBBECF2}" type="presOf" srcId="{F7FB37F9-6AA8-4261-87C8-31E743FE18F9}" destId="{252F0B01-E430-4815-AE99-DA1F7BDB9D3B}" srcOrd="0" destOrd="0" presId="urn:microsoft.com/office/officeart/2005/8/layout/venn1"/>
    <dgm:cxn modelId="{2DFE825F-19ED-43BE-8CC0-E852EFFA9CFD}" srcId="{EEB7D7EF-F3FD-4420-879A-85DDCC9AA663}" destId="{1C8D2627-5B72-48B9-B9EA-7D875EB80229}" srcOrd="1" destOrd="0" parTransId="{5DC3B544-EB71-4BE3-8527-D456C25D3A6B}" sibTransId="{0CA9FEFF-6181-433E-8B6F-CF177244C770}"/>
    <dgm:cxn modelId="{7CDB7EB6-BB7C-4AF8-96CC-B7541CB6524E}" type="presOf" srcId="{1C8D2627-5B72-48B9-B9EA-7D875EB80229}" destId="{EDB0BA7D-9F75-48B4-A963-481A84FE4F7D}" srcOrd="0" destOrd="0" presId="urn:microsoft.com/office/officeart/2005/8/layout/venn1"/>
    <dgm:cxn modelId="{DC269163-BC0F-4DEB-91E9-95555F5F4598}" type="presOf" srcId="{B8D08FDF-C46F-4348-8536-FF78EAF9F371}" destId="{D8C92AB0-A424-4F16-8E0D-79FBA478FE11}" srcOrd="1" destOrd="0" presId="urn:microsoft.com/office/officeart/2005/8/layout/venn1"/>
    <dgm:cxn modelId="{EA6CA21A-DCFD-49E9-816B-62F4FAD5BAED}" type="presParOf" srcId="{E702EED2-E661-4DBE-A412-1CE8490228B1}" destId="{252F0B01-E430-4815-AE99-DA1F7BDB9D3B}" srcOrd="0" destOrd="0" presId="urn:microsoft.com/office/officeart/2005/8/layout/venn1"/>
    <dgm:cxn modelId="{E78011C1-E99B-40FA-9A1A-B1EA90CAD0F1}" type="presParOf" srcId="{E702EED2-E661-4DBE-A412-1CE8490228B1}" destId="{8F32E5F6-F356-4190-A4A2-B13AD615086E}" srcOrd="1" destOrd="0" presId="urn:microsoft.com/office/officeart/2005/8/layout/venn1"/>
    <dgm:cxn modelId="{6A863F8F-1026-40BA-BE37-E439A12A1B79}" type="presParOf" srcId="{E702EED2-E661-4DBE-A412-1CE8490228B1}" destId="{EDB0BA7D-9F75-48B4-A963-481A84FE4F7D}" srcOrd="2" destOrd="0" presId="urn:microsoft.com/office/officeart/2005/8/layout/venn1"/>
    <dgm:cxn modelId="{2C450CBD-DDBF-4A44-8794-6B81CCF38488}" type="presParOf" srcId="{E702EED2-E661-4DBE-A412-1CE8490228B1}" destId="{FE84442D-E49A-4B03-B76C-558F53F8C0FA}" srcOrd="3" destOrd="0" presId="urn:microsoft.com/office/officeart/2005/8/layout/venn1"/>
    <dgm:cxn modelId="{B7F69747-6579-4708-B13D-481579EA0B83}" type="presParOf" srcId="{E702EED2-E661-4DBE-A412-1CE8490228B1}" destId="{F54A3A42-4305-47F5-837C-39AC2A055083}" srcOrd="4" destOrd="0" presId="urn:microsoft.com/office/officeart/2005/8/layout/venn1"/>
    <dgm:cxn modelId="{F2078936-A7B2-4335-AB68-EFB1C2C9EBE1}" type="presParOf" srcId="{E702EED2-E661-4DBE-A412-1CE8490228B1}" destId="{D8C92AB0-A424-4F16-8E0D-79FBA478FE11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F16BDD-45D6-4897-8571-F956E87F7802}" type="datetimeFigureOut">
              <a:rPr lang="pt-BR" smtClean="0"/>
              <a:t>24/06/2019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15855-51FB-408B-85B3-8C05BD03FC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0621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348695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/>
          </a:p>
        </p:txBody>
      </p:sp>
      <p:sp>
        <p:nvSpPr>
          <p:cNvPr id="30723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235F7C-B256-41BD-BC8E-6700C125F3C8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pt-BR"/>
          </a:p>
        </p:txBody>
      </p:sp>
      <p:sp>
        <p:nvSpPr>
          <p:cNvPr id="30724" name="Espaço Reservado para Data 4"/>
          <p:cNvSpPr>
            <a:spLocks noGrp="1"/>
          </p:cNvSpPr>
          <p:nvPr>
            <p:ph type="dt" sz="quarter" idx="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/>
              <a:t>2010</a:t>
            </a:r>
          </a:p>
        </p:txBody>
      </p:sp>
      <p:sp>
        <p:nvSpPr>
          <p:cNvPr id="30725" name="Espaço Reservado para Cabeçalho 5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/>
              <a:t>Programa de Melhoria Contínua da Propriedade Rural de Soja</a:t>
            </a:r>
          </a:p>
        </p:txBody>
      </p:sp>
    </p:spTree>
    <p:extLst>
      <p:ext uri="{BB962C8B-B14F-4D97-AF65-F5344CB8AC3E}">
        <p14:creationId xmlns:p14="http://schemas.microsoft.com/office/powerpoint/2010/main" val="10102249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/>
          </a:p>
        </p:txBody>
      </p:sp>
      <p:sp>
        <p:nvSpPr>
          <p:cNvPr id="30723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235F7C-B256-41BD-BC8E-6700C125F3C8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pt-BR"/>
          </a:p>
        </p:txBody>
      </p:sp>
      <p:sp>
        <p:nvSpPr>
          <p:cNvPr id="30724" name="Espaço Reservado para Data 4"/>
          <p:cNvSpPr>
            <a:spLocks noGrp="1"/>
          </p:cNvSpPr>
          <p:nvPr>
            <p:ph type="dt" sz="quarter" idx="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/>
              <a:t>2010</a:t>
            </a:r>
          </a:p>
        </p:txBody>
      </p:sp>
      <p:sp>
        <p:nvSpPr>
          <p:cNvPr id="30725" name="Espaço Reservado para Cabeçalho 5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/>
              <a:t>Programa de Melhoria Contínua da Propriedade Rural de Soja</a:t>
            </a:r>
          </a:p>
        </p:txBody>
      </p:sp>
    </p:spTree>
    <p:extLst>
      <p:ext uri="{BB962C8B-B14F-4D97-AF65-F5344CB8AC3E}">
        <p14:creationId xmlns:p14="http://schemas.microsoft.com/office/powerpoint/2010/main" val="15506592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/>
          </a:p>
        </p:txBody>
      </p:sp>
      <p:sp>
        <p:nvSpPr>
          <p:cNvPr id="30723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8CBC47-7E33-47A2-B165-A24A1E6D8C96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pt-BR"/>
          </a:p>
        </p:txBody>
      </p:sp>
      <p:sp>
        <p:nvSpPr>
          <p:cNvPr id="30724" name="Espaço Reservado para Data 4"/>
          <p:cNvSpPr>
            <a:spLocks noGrp="1"/>
          </p:cNvSpPr>
          <p:nvPr>
            <p:ph type="dt" sz="quarter" idx="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/>
              <a:t>2010</a:t>
            </a:r>
          </a:p>
        </p:txBody>
      </p:sp>
      <p:sp>
        <p:nvSpPr>
          <p:cNvPr id="30725" name="Espaço Reservado para Cabeçalho 5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/>
              <a:t>Programa de Melhoria Contínua da Propriedade Rural de Soja</a:t>
            </a:r>
          </a:p>
        </p:txBody>
      </p:sp>
    </p:spTree>
    <p:extLst>
      <p:ext uri="{BB962C8B-B14F-4D97-AF65-F5344CB8AC3E}">
        <p14:creationId xmlns:p14="http://schemas.microsoft.com/office/powerpoint/2010/main" val="26308754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/>
          </a:p>
        </p:txBody>
      </p:sp>
      <p:sp>
        <p:nvSpPr>
          <p:cNvPr id="30723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B4645D-BF9C-4A4C-91FB-0D43295DAA25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pt-BR"/>
          </a:p>
        </p:txBody>
      </p:sp>
      <p:sp>
        <p:nvSpPr>
          <p:cNvPr id="30724" name="Espaço Reservado para Data 4"/>
          <p:cNvSpPr>
            <a:spLocks noGrp="1"/>
          </p:cNvSpPr>
          <p:nvPr>
            <p:ph type="dt" sz="quarter" idx="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/>
              <a:t>2010</a:t>
            </a:r>
          </a:p>
        </p:txBody>
      </p:sp>
      <p:sp>
        <p:nvSpPr>
          <p:cNvPr id="30725" name="Espaço Reservado para Cabeçalho 5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/>
              <a:t>Programa de Melhoria Contínua da Propriedade Rural de Soja</a:t>
            </a:r>
          </a:p>
        </p:txBody>
      </p:sp>
    </p:spTree>
    <p:extLst>
      <p:ext uri="{BB962C8B-B14F-4D97-AF65-F5344CB8AC3E}">
        <p14:creationId xmlns:p14="http://schemas.microsoft.com/office/powerpoint/2010/main" val="36053400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/>
          </a:p>
        </p:txBody>
      </p:sp>
      <p:sp>
        <p:nvSpPr>
          <p:cNvPr id="30723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07A6C1-4EE7-4CA7-9F01-8585F21092F0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pt-BR"/>
          </a:p>
        </p:txBody>
      </p:sp>
      <p:sp>
        <p:nvSpPr>
          <p:cNvPr id="30724" name="Espaço Reservado para Data 4"/>
          <p:cNvSpPr>
            <a:spLocks noGrp="1"/>
          </p:cNvSpPr>
          <p:nvPr>
            <p:ph type="dt" sz="quarter" idx="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/>
              <a:t>2010</a:t>
            </a:r>
          </a:p>
        </p:txBody>
      </p:sp>
      <p:sp>
        <p:nvSpPr>
          <p:cNvPr id="30725" name="Espaço Reservado para Cabeçalho 5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/>
              <a:t>Programa de Melhoria Contínua da Propriedade Rural de Soja</a:t>
            </a:r>
          </a:p>
        </p:txBody>
      </p:sp>
    </p:spTree>
    <p:extLst>
      <p:ext uri="{BB962C8B-B14F-4D97-AF65-F5344CB8AC3E}">
        <p14:creationId xmlns:p14="http://schemas.microsoft.com/office/powerpoint/2010/main" val="2907293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/>
          </a:p>
        </p:txBody>
      </p:sp>
      <p:sp>
        <p:nvSpPr>
          <p:cNvPr id="30723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C593AB-BE49-4ECA-9235-47279AF210AA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pt-BR"/>
          </a:p>
        </p:txBody>
      </p:sp>
      <p:sp>
        <p:nvSpPr>
          <p:cNvPr id="30724" name="Espaço Reservado para Data 4"/>
          <p:cNvSpPr>
            <a:spLocks noGrp="1"/>
          </p:cNvSpPr>
          <p:nvPr>
            <p:ph type="dt" sz="quarter" idx="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/>
              <a:t>2010</a:t>
            </a:r>
          </a:p>
        </p:txBody>
      </p:sp>
      <p:sp>
        <p:nvSpPr>
          <p:cNvPr id="30725" name="Espaço Reservado para Cabeçalho 5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/>
              <a:t>Programa de Melhoria Contínua da Propriedade Rural de Soja</a:t>
            </a:r>
          </a:p>
        </p:txBody>
      </p:sp>
    </p:spTree>
    <p:extLst>
      <p:ext uri="{BB962C8B-B14F-4D97-AF65-F5344CB8AC3E}">
        <p14:creationId xmlns:p14="http://schemas.microsoft.com/office/powerpoint/2010/main" val="5956573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/>
          </a:p>
        </p:txBody>
      </p:sp>
      <p:sp>
        <p:nvSpPr>
          <p:cNvPr id="30723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2E5967-EF48-4EED-9AA0-4DD3D51BB1E8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pt-BR"/>
          </a:p>
        </p:txBody>
      </p:sp>
      <p:sp>
        <p:nvSpPr>
          <p:cNvPr id="30724" name="Espaço Reservado para Data 4"/>
          <p:cNvSpPr>
            <a:spLocks noGrp="1"/>
          </p:cNvSpPr>
          <p:nvPr>
            <p:ph type="dt" sz="quarter" idx="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/>
              <a:t>2010</a:t>
            </a:r>
          </a:p>
        </p:txBody>
      </p:sp>
      <p:sp>
        <p:nvSpPr>
          <p:cNvPr id="30725" name="Espaço Reservado para Cabeçalho 5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/>
              <a:t>Programa de Melhoria Contínua da Propriedade Rural de Soja</a:t>
            </a:r>
          </a:p>
        </p:txBody>
      </p:sp>
    </p:spTree>
    <p:extLst>
      <p:ext uri="{BB962C8B-B14F-4D97-AF65-F5344CB8AC3E}">
        <p14:creationId xmlns:p14="http://schemas.microsoft.com/office/powerpoint/2010/main" val="31418450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/>
          </a:p>
        </p:txBody>
      </p:sp>
      <p:sp>
        <p:nvSpPr>
          <p:cNvPr id="30723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D1C32E-99B2-454E-9FB8-37EB0766B1F7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pt-BR"/>
          </a:p>
        </p:txBody>
      </p:sp>
      <p:sp>
        <p:nvSpPr>
          <p:cNvPr id="30724" name="Espaço Reservado para Data 4"/>
          <p:cNvSpPr>
            <a:spLocks noGrp="1"/>
          </p:cNvSpPr>
          <p:nvPr>
            <p:ph type="dt" sz="quarter" idx="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/>
              <a:t>2010</a:t>
            </a:r>
          </a:p>
        </p:txBody>
      </p:sp>
      <p:sp>
        <p:nvSpPr>
          <p:cNvPr id="30725" name="Espaço Reservado para Cabeçalho 5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/>
              <a:t>Programa de Melhoria Contínua da Propriedade Rural de Soja</a:t>
            </a:r>
          </a:p>
        </p:txBody>
      </p:sp>
    </p:spTree>
    <p:extLst>
      <p:ext uri="{BB962C8B-B14F-4D97-AF65-F5344CB8AC3E}">
        <p14:creationId xmlns:p14="http://schemas.microsoft.com/office/powerpoint/2010/main" val="13682185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66D6A9-6C6B-0245-A245-CB620D2E5F12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853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66D6A9-6C6B-0245-A245-CB620D2E5F12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607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084DA1A4-BAAF-4163-95F2-58A99A20A1F9}" type="datetimeFigureOut">
              <a:rPr lang="en-US"/>
              <a:pPr>
                <a:defRPr/>
              </a:pPr>
              <a:t>6/24/2019</a:t>
            </a:fld>
            <a:endParaRPr lang="en-US"/>
          </a:p>
        </p:txBody>
      </p:sp>
      <p:sp>
        <p:nvSpPr>
          <p:cNvPr id="29699" name="Rectangle 7"/>
          <p:cNvSpPr txBox="1">
            <a:spLocks noGrp="1" noChangeArrowheads="1"/>
          </p:cNvSpPr>
          <p:nvPr/>
        </p:nvSpPr>
        <p:spPr bwMode="auto">
          <a:xfrm>
            <a:off x="3850294" y="9429273"/>
            <a:ext cx="2945862" cy="49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68" tIns="45733" rIns="91468" bIns="45733" anchor="b"/>
          <a:lstStyle>
            <a:lvl1pPr eaLnBrk="0" hangingPunct="0">
              <a:defRPr sz="4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r" eaLnBrk="1" hangingPunct="1"/>
            <a:fld id="{B0618C8D-AB6B-482D-B21B-4CE5192E024F}" type="slidenum">
              <a:rPr lang="en-US" sz="1200"/>
              <a:pPr algn="r" eaLnBrk="1" hangingPunct="1"/>
              <a:t>8</a:t>
            </a:fld>
            <a:endParaRPr lang="en-US" sz="1200"/>
          </a:p>
        </p:txBody>
      </p:sp>
      <p:sp>
        <p:nvSpPr>
          <p:cNvPr id="297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6125"/>
            <a:ext cx="4965700" cy="3724275"/>
          </a:xfrm>
          <a:ln/>
        </p:spPr>
      </p:sp>
      <p:sp>
        <p:nvSpPr>
          <p:cNvPr id="297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2989" y="4733886"/>
            <a:ext cx="5195540" cy="4422811"/>
          </a:xfr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68" tIns="45733" rIns="91468" bIns="45733"/>
          <a:lstStyle/>
          <a:p>
            <a:pPr>
              <a:lnSpc>
                <a:spcPct val="120000"/>
              </a:lnSpc>
            </a:pPr>
            <a:endParaRPr lang="pt-BR" sz="1700" b="1"/>
          </a:p>
          <a:p>
            <a:pPr>
              <a:lnSpc>
                <a:spcPct val="120000"/>
              </a:lnSpc>
            </a:pPr>
            <a:r>
              <a:rPr lang="pt-BR" sz="1700" b="1"/>
              <a:t> A soja representa 30% da renda agrícola brasileira.  </a:t>
            </a:r>
          </a:p>
          <a:p>
            <a:pPr>
              <a:lnSpc>
                <a:spcPct val="120000"/>
              </a:lnSpc>
            </a:pPr>
            <a:endParaRPr lang="pt-BR" sz="1700" b="1"/>
          </a:p>
          <a:p>
            <a:pPr>
              <a:lnSpc>
                <a:spcPct val="120000"/>
              </a:lnSpc>
            </a:pPr>
            <a:r>
              <a:rPr lang="pt-BR" sz="1700" b="1"/>
              <a:t>São cerca de 250 mil produtores no Brasil </a:t>
            </a:r>
          </a:p>
          <a:p>
            <a:pPr>
              <a:lnSpc>
                <a:spcPct val="120000"/>
              </a:lnSpc>
            </a:pPr>
            <a:endParaRPr lang="pt-BR" sz="1700" b="1"/>
          </a:p>
          <a:p>
            <a:pPr>
              <a:lnSpc>
                <a:spcPct val="120000"/>
              </a:lnSpc>
            </a:pPr>
            <a:r>
              <a:rPr lang="pt-BR" sz="1700" b="1"/>
              <a:t>No estados do sul, onde está metade da soja produzida no país, prevalece os pequenos e médio produtores e o sistema de cooperativas de produtores</a:t>
            </a:r>
          </a:p>
          <a:p>
            <a:pPr>
              <a:lnSpc>
                <a:spcPct val="120000"/>
              </a:lnSpc>
            </a:pPr>
            <a:endParaRPr lang="pt-BR" sz="1700" b="1"/>
          </a:p>
          <a:p>
            <a:pPr>
              <a:lnSpc>
                <a:spcPct val="120000"/>
              </a:lnSpc>
            </a:pPr>
            <a:r>
              <a:rPr lang="pt-BR" sz="1700" b="1"/>
              <a:t>O Complexo Soja gera cerca de US$ 9 bilhões em divisas por ano ao Brasil</a:t>
            </a:r>
          </a:p>
        </p:txBody>
      </p:sp>
    </p:spTree>
    <p:extLst>
      <p:ext uri="{BB962C8B-B14F-4D97-AF65-F5344CB8AC3E}">
        <p14:creationId xmlns:p14="http://schemas.microsoft.com/office/powerpoint/2010/main" val="1520702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EDD22020-E6FA-4E80-95EE-D036608CBEAE}" type="datetimeFigureOut">
              <a:rPr lang="en-US"/>
              <a:pPr>
                <a:defRPr/>
              </a:pPr>
              <a:t>6/24/2019</a:t>
            </a:fld>
            <a:endParaRPr lang="en-US"/>
          </a:p>
        </p:txBody>
      </p:sp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AB4F1B-E759-4E6B-B4BD-6CF130CE5A8C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3891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1413" y="687388"/>
            <a:ext cx="4575175" cy="3430587"/>
          </a:xfrm>
          <a:ln/>
        </p:spPr>
      </p:sp>
      <p:sp>
        <p:nvSpPr>
          <p:cNvPr id="38917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685801" y="4345230"/>
            <a:ext cx="5486400" cy="4112606"/>
          </a:xfrm>
          <a:noFill/>
          <a:ln/>
        </p:spPr>
        <p:txBody>
          <a:bodyPr/>
          <a:lstStyle/>
          <a:p>
            <a:pPr eaLnBrk="1" hangingPunct="1"/>
            <a:endParaRPr lang="pt-BR" dirty="0"/>
          </a:p>
        </p:txBody>
      </p:sp>
      <p:sp>
        <p:nvSpPr>
          <p:cNvPr id="38918" name="Espaço Reservado para Número de Slide 3"/>
          <p:cNvSpPr txBox="1">
            <a:spLocks noGrp="1"/>
          </p:cNvSpPr>
          <p:nvPr/>
        </p:nvSpPr>
        <p:spPr bwMode="auto">
          <a:xfrm>
            <a:off x="3884066" y="8684605"/>
            <a:ext cx="2972335" cy="457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8" rIns="91439" bIns="45718" anchor="b"/>
          <a:lstStyle/>
          <a:p>
            <a:pPr algn="r"/>
            <a:fld id="{24077DE8-1DC1-4AFE-A83A-218EB0863E9A}" type="slidenum">
              <a:rPr lang="pt-BR" sz="1200"/>
              <a:pPr algn="r"/>
              <a:t>14</a:t>
            </a:fld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3875574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EDD22020-E6FA-4E80-95EE-D036608CBEAE}" type="datetimeFigureOut">
              <a:rPr lang="en-US"/>
              <a:pPr>
                <a:defRPr/>
              </a:pPr>
              <a:t>6/24/2019</a:t>
            </a:fld>
            <a:endParaRPr lang="en-US"/>
          </a:p>
        </p:txBody>
      </p:sp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AB4F1B-E759-4E6B-B4BD-6CF130CE5A8C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3891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5988" y="746125"/>
            <a:ext cx="4965700" cy="3724275"/>
          </a:xfrm>
          <a:ln/>
        </p:spPr>
      </p:sp>
      <p:sp>
        <p:nvSpPr>
          <p:cNvPr id="38917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679768" y="4717893"/>
            <a:ext cx="5438140" cy="4465319"/>
          </a:xfrm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  <p:sp>
        <p:nvSpPr>
          <p:cNvPr id="38918" name="Espaço Reservado para Número de Slide 3"/>
          <p:cNvSpPr txBox="1">
            <a:spLocks noGrp="1"/>
          </p:cNvSpPr>
          <p:nvPr/>
        </p:nvSpPr>
        <p:spPr bwMode="auto">
          <a:xfrm>
            <a:off x="3849899" y="9429431"/>
            <a:ext cx="2946189" cy="497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8" tIns="45723" rIns="91448" bIns="45723" anchor="b"/>
          <a:lstStyle/>
          <a:p>
            <a:pPr algn="r"/>
            <a:fld id="{24077DE8-1DC1-4AFE-A83A-218EB0863E9A}" type="slidenum">
              <a:rPr lang="pt-BR" sz="1200"/>
              <a:pPr algn="r"/>
              <a:t>15</a:t>
            </a:fld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38492822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49FBC0-4446-46BB-836C-6E041A1C8DC4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2938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B83C6-36C5-4732-ADE4-4499ED6AD239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13099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B83C6-36C5-4732-ADE4-4499ED6AD239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82000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pt-BR"/>
          </a:p>
        </p:txBody>
      </p:sp>
      <p:sp>
        <p:nvSpPr>
          <p:cNvPr id="5427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D3455A4-A008-4F6E-AACE-D5BA8F9322C9}" type="slidenum">
              <a:rPr lang="pt-BR" altLang="pt-BR" smtClean="0">
                <a:latin typeface="Calibri" pitchFamily="34" charset="0"/>
              </a:rPr>
              <a:pPr/>
              <a:t>27</a:t>
            </a:fld>
            <a:endParaRPr lang="pt-BR" altLang="pt-BR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6629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5956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6E6FE-EBCD-43F7-8174-DD8F69CDB6CC}" type="datetimeFigureOut">
              <a:rPr lang="pt-BR" smtClean="0"/>
              <a:t>24/06/2019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C7F6C-3C16-4B45-A082-9795111AA7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0735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6E6FE-EBCD-43F7-8174-DD8F69CDB6CC}" type="datetimeFigureOut">
              <a:rPr lang="pt-BR" smtClean="0"/>
              <a:t>24/06/2019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C7F6C-3C16-4B45-A082-9795111AA7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6824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6E6FE-EBCD-43F7-8174-DD8F69CDB6CC}" type="datetimeFigureOut">
              <a:rPr lang="pt-BR" smtClean="0"/>
              <a:t>24/06/2019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C7F6C-3C16-4B45-A082-9795111AA7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59430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942963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5069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6E6FE-EBCD-43F7-8174-DD8F69CDB6CC}" type="datetimeFigureOut">
              <a:rPr lang="pt-BR" smtClean="0"/>
              <a:t>24/06/2019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C7F6C-3C16-4B45-A082-9795111AA7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2625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6E6FE-EBCD-43F7-8174-DD8F69CDB6CC}" type="datetimeFigureOut">
              <a:rPr lang="pt-BR" smtClean="0"/>
              <a:t>24/06/2019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C7F6C-3C16-4B45-A082-9795111AA7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9159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6E6FE-EBCD-43F7-8174-DD8F69CDB6CC}" type="datetimeFigureOut">
              <a:rPr lang="pt-BR" smtClean="0"/>
              <a:t>24/06/2019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C7F6C-3C16-4B45-A082-9795111AA7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7319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6E6FE-EBCD-43F7-8174-DD8F69CDB6CC}" type="datetimeFigureOut">
              <a:rPr lang="pt-BR" smtClean="0"/>
              <a:t>24/06/2019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C7F6C-3C16-4B45-A082-9795111AA7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5714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6E6FE-EBCD-43F7-8174-DD8F69CDB6CC}" type="datetimeFigureOut">
              <a:rPr lang="pt-BR" smtClean="0"/>
              <a:t>24/06/2019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C7F6C-3C16-4B45-A082-9795111AA7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0157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6E6FE-EBCD-43F7-8174-DD8F69CDB6CC}" type="datetimeFigureOut">
              <a:rPr lang="pt-BR" smtClean="0"/>
              <a:t>24/06/2019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C7F6C-3C16-4B45-A082-9795111AA7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3596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6E6FE-EBCD-43F7-8174-DD8F69CDB6CC}" type="datetimeFigureOut">
              <a:rPr lang="pt-BR" smtClean="0"/>
              <a:t>24/06/2019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C7F6C-3C16-4B45-A082-9795111AA7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5751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6E6FE-EBCD-43F7-8174-DD8F69CDB6CC}" type="datetimeFigureOut">
              <a:rPr lang="pt-BR" smtClean="0"/>
              <a:t>24/06/2019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C7F6C-3C16-4B45-A082-9795111AA7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2497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B6E6FE-EBCD-43F7-8174-DD8F69CDB6CC}" type="datetimeFigureOut">
              <a:rPr lang="pt-BR" smtClean="0"/>
              <a:t>24/06/2019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EC7F6C-3C16-4B45-A082-9795111AA7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2973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Abiove%20Morat&#243;ria%20da%20Soja-HD%20(2).mp4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file:///E:\10%20Years%20of%20Soy%20Moratorium.mp4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hyperlink" Target="https://www.youtube.com/watch?v=A7EI8p_eRI8" TargetMode="External"/><Relationship Id="rId4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1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15.pn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11" Type="http://schemas.openxmlformats.org/officeDocument/2006/relationships/image" Target="../media/image75.png"/><Relationship Id="rId5" Type="http://schemas.openxmlformats.org/officeDocument/2006/relationships/image" Target="../media/image69.jpeg"/><Relationship Id="rId10" Type="http://schemas.openxmlformats.org/officeDocument/2006/relationships/image" Target="../media/image74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15.pn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10" Type="http://schemas.openxmlformats.org/officeDocument/2006/relationships/image" Target="../media/image82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mazoniaprotege.mpf.mp.br/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126.png"/><Relationship Id="rId4" Type="http://schemas.openxmlformats.org/officeDocument/2006/relationships/image" Target="../media/image12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7" Type="http://schemas.openxmlformats.org/officeDocument/2006/relationships/image" Target="../media/image87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sojaplus.com.br/site/br/" TargetMode="External"/><Relationship Id="rId4" Type="http://schemas.openxmlformats.org/officeDocument/2006/relationships/image" Target="../media/image13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1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3" Type="http://schemas.openxmlformats.org/officeDocument/2006/relationships/image" Target="../media/image143.png"/><Relationship Id="rId7" Type="http://schemas.openxmlformats.org/officeDocument/2006/relationships/image" Target="../media/image147.emf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6.pn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Relationship Id="rId9" Type="http://schemas.openxmlformats.org/officeDocument/2006/relationships/image" Target="../media/image149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3" Type="http://schemas.openxmlformats.org/officeDocument/2006/relationships/image" Target="../media/image143.png"/><Relationship Id="rId7" Type="http://schemas.openxmlformats.org/officeDocument/2006/relationships/image" Target="../media/image147.emf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6.pn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Relationship Id="rId9" Type="http://schemas.openxmlformats.org/officeDocument/2006/relationships/image" Target="../media/image149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jpeg"/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13" Type="http://schemas.openxmlformats.org/officeDocument/2006/relationships/image" Target="../media/image166.jpeg"/><Relationship Id="rId18" Type="http://schemas.openxmlformats.org/officeDocument/2006/relationships/image" Target="../media/image171.png"/><Relationship Id="rId26" Type="http://schemas.openxmlformats.org/officeDocument/2006/relationships/image" Target="../media/image149.jpeg"/><Relationship Id="rId3" Type="http://schemas.openxmlformats.org/officeDocument/2006/relationships/image" Target="../media/image156.jpeg"/><Relationship Id="rId21" Type="http://schemas.openxmlformats.org/officeDocument/2006/relationships/image" Target="../media/image174.jpeg"/><Relationship Id="rId7" Type="http://schemas.openxmlformats.org/officeDocument/2006/relationships/image" Target="../media/image160.png"/><Relationship Id="rId12" Type="http://schemas.openxmlformats.org/officeDocument/2006/relationships/image" Target="../media/image165.png"/><Relationship Id="rId17" Type="http://schemas.openxmlformats.org/officeDocument/2006/relationships/image" Target="../media/image170.png"/><Relationship Id="rId25" Type="http://schemas.openxmlformats.org/officeDocument/2006/relationships/image" Target="../media/image178.png"/><Relationship Id="rId2" Type="http://schemas.openxmlformats.org/officeDocument/2006/relationships/image" Target="../media/image155.jpeg"/><Relationship Id="rId16" Type="http://schemas.openxmlformats.org/officeDocument/2006/relationships/image" Target="../media/image169.png"/><Relationship Id="rId20" Type="http://schemas.openxmlformats.org/officeDocument/2006/relationships/image" Target="../media/image1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png"/><Relationship Id="rId11" Type="http://schemas.openxmlformats.org/officeDocument/2006/relationships/image" Target="../media/image164.png"/><Relationship Id="rId24" Type="http://schemas.openxmlformats.org/officeDocument/2006/relationships/image" Target="../media/image177.jpeg"/><Relationship Id="rId5" Type="http://schemas.openxmlformats.org/officeDocument/2006/relationships/image" Target="../media/image158.png"/><Relationship Id="rId15" Type="http://schemas.openxmlformats.org/officeDocument/2006/relationships/image" Target="../media/image168.png"/><Relationship Id="rId23" Type="http://schemas.openxmlformats.org/officeDocument/2006/relationships/image" Target="../media/image176.jpeg"/><Relationship Id="rId10" Type="http://schemas.openxmlformats.org/officeDocument/2006/relationships/image" Target="../media/image163.png"/><Relationship Id="rId19" Type="http://schemas.openxmlformats.org/officeDocument/2006/relationships/image" Target="../media/image172.jpeg"/><Relationship Id="rId4" Type="http://schemas.openxmlformats.org/officeDocument/2006/relationships/image" Target="../media/image157.jpeg"/><Relationship Id="rId9" Type="http://schemas.openxmlformats.org/officeDocument/2006/relationships/image" Target="../media/image162.png"/><Relationship Id="rId14" Type="http://schemas.openxmlformats.org/officeDocument/2006/relationships/image" Target="../media/image167.png"/><Relationship Id="rId22" Type="http://schemas.openxmlformats.org/officeDocument/2006/relationships/image" Target="../media/image175.png"/><Relationship Id="rId27" Type="http://schemas.openxmlformats.org/officeDocument/2006/relationships/image" Target="../media/image17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180.png"/><Relationship Id="rId7" Type="http://schemas.openxmlformats.org/officeDocument/2006/relationships/image" Target="../media/image18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3.png"/><Relationship Id="rId5" Type="http://schemas.openxmlformats.org/officeDocument/2006/relationships/image" Target="../media/image182.png"/><Relationship Id="rId10" Type="http://schemas.openxmlformats.org/officeDocument/2006/relationships/image" Target="../media/image149.jpeg"/><Relationship Id="rId4" Type="http://schemas.openxmlformats.org/officeDocument/2006/relationships/image" Target="../media/image181.png"/><Relationship Id="rId9" Type="http://schemas.openxmlformats.org/officeDocument/2006/relationships/image" Target="../media/image18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3" Type="http://schemas.openxmlformats.org/officeDocument/2006/relationships/image" Target="../media/image143.png"/><Relationship Id="rId7" Type="http://schemas.openxmlformats.org/officeDocument/2006/relationships/image" Target="../media/image147.emf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0.png"/><Relationship Id="rId5" Type="http://schemas.openxmlformats.org/officeDocument/2006/relationships/image" Target="../media/image189.jpeg"/><Relationship Id="rId10" Type="http://schemas.openxmlformats.org/officeDocument/2006/relationships/image" Target="../media/image149.jpeg"/><Relationship Id="rId4" Type="http://schemas.openxmlformats.org/officeDocument/2006/relationships/image" Target="../media/image188.jpeg"/><Relationship Id="rId9" Type="http://schemas.microsoft.com/office/2007/relationships/hdphoto" Target="../media/hdphoto1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jpeg"/><Relationship Id="rId3" Type="http://schemas.openxmlformats.org/officeDocument/2006/relationships/image" Target="../media/image194.jpeg"/><Relationship Id="rId7" Type="http://schemas.openxmlformats.org/officeDocument/2006/relationships/image" Target="../media/image149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7.jpeg"/><Relationship Id="rId11" Type="http://schemas.openxmlformats.org/officeDocument/2006/relationships/image" Target="../media/image201.png"/><Relationship Id="rId5" Type="http://schemas.openxmlformats.org/officeDocument/2006/relationships/image" Target="../media/image196.gif"/><Relationship Id="rId10" Type="http://schemas.openxmlformats.org/officeDocument/2006/relationships/image" Target="../media/image200.jpeg"/><Relationship Id="rId4" Type="http://schemas.openxmlformats.org/officeDocument/2006/relationships/image" Target="../media/image195.png"/><Relationship Id="rId9" Type="http://schemas.openxmlformats.org/officeDocument/2006/relationships/image" Target="../media/image19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hyperlink" Target="http://www.oleosustentavel.org.br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6.png"/><Relationship Id="rId4" Type="http://schemas.openxmlformats.org/officeDocument/2006/relationships/image" Target="../media/image20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hyperlink" Target="mailto:bernardo@abiove.org.br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jpe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jpeg"/><Relationship Id="rId5" Type="http://schemas.openxmlformats.org/officeDocument/2006/relationships/image" Target="../media/image30.gif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jpeg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3.jpeg"/><Relationship Id="rId7" Type="http://schemas.openxmlformats.org/officeDocument/2006/relationships/image" Target="../media/image46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13212" y="875929"/>
            <a:ext cx="8517576" cy="1348654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pt-BR" sz="3200" b="1" dirty="0">
                <a:latin typeface="Verdana" panose="020B0604030504040204" pitchFamily="34" charset="0"/>
                <a:ea typeface="Verdana" panose="020B0604030504040204" pitchFamily="34" charset="0"/>
              </a:rPr>
              <a:t>Sustentabilidade na cadeia produtiva da Soja no Brasil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49134" y="5590624"/>
            <a:ext cx="6858000" cy="418290"/>
          </a:xfrm>
        </p:spPr>
        <p:txBody>
          <a:bodyPr>
            <a:noAutofit/>
          </a:bodyPr>
          <a:lstStyle/>
          <a:p>
            <a:r>
              <a:rPr lang="pt-BR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2019</a:t>
            </a:r>
            <a:endParaRPr lang="pt-BR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2" descr="Image result for abiove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8"/>
          <a:stretch/>
        </p:blipFill>
        <p:spPr bwMode="auto">
          <a:xfrm>
            <a:off x="3937341" y="3002984"/>
            <a:ext cx="1269315" cy="157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93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953491" y="1856509"/>
            <a:ext cx="5237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MORATÓRIA DA SOJA</a:t>
            </a:r>
          </a:p>
        </p:txBody>
      </p:sp>
      <p:pic>
        <p:nvPicPr>
          <p:cNvPr id="3" name="Imagem 2" descr="Logo GTS">
            <a:hlinkClick r:id="rId2" action="ppaction://hlinkfile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24460" y="2748861"/>
            <a:ext cx="1695080" cy="1599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88367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116" y="1305234"/>
            <a:ext cx="3803005" cy="194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23528" y="162298"/>
            <a:ext cx="7679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MORATÓRIA DA SOJA  - origem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="" xmlns:a16="http://schemas.microsoft.com/office/drawing/2014/main" id="{4CE6CE8A-5BC4-48A9-B83F-559468BD6EEB}"/>
              </a:ext>
            </a:extLst>
          </p:cNvPr>
          <p:cNvSpPr txBox="1"/>
          <p:nvPr/>
        </p:nvSpPr>
        <p:spPr>
          <a:xfrm>
            <a:off x="215516" y="1257786"/>
            <a:ext cx="4536504" cy="418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22/07/2006: setor privado, sociedade civil e governo se unem para firmar o Pacto da </a:t>
            </a:r>
            <a:r>
              <a:rPr lang="pt-BR" sz="2000" b="1" dirty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Moratória da Soja</a:t>
            </a: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pt-BR" sz="2000" u="sng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pt-BR" sz="2000" u="sng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sz="2000" b="1" dirty="0"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Pacto de desmatamento zero associado à soja, no Bioma Amazônia</a:t>
            </a:r>
          </a:p>
        </p:txBody>
      </p:sp>
      <p:pic>
        <p:nvPicPr>
          <p:cNvPr id="7" name="Picture 2">
            <a:hlinkClick r:id="rId3" action="ppaction://hlinkfile"/>
            <a:extLst>
              <a:ext uri="{FF2B5EF4-FFF2-40B4-BE49-F238E27FC236}">
                <a16:creationId xmlns="" xmlns:a16="http://schemas.microsoft.com/office/drawing/2014/main" id="{4446AA9B-8157-4DE7-8AA2-D3DF64E101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5" b="4984"/>
          <a:stretch/>
        </p:blipFill>
        <p:spPr bwMode="auto">
          <a:xfrm>
            <a:off x="4917192" y="3407411"/>
            <a:ext cx="3823241" cy="1975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1EC07116-6EC5-4EAF-A814-915F81B7FE98}"/>
              </a:ext>
            </a:extLst>
          </p:cNvPr>
          <p:cNvSpPr/>
          <p:nvPr/>
        </p:nvSpPr>
        <p:spPr>
          <a:xfrm>
            <a:off x="5186434" y="5464760"/>
            <a:ext cx="33123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  <a:hlinkClick r:id="rId5"/>
              </a:rPr>
              <a:t>https://www.youtube.com/watch?v=A7EI8p_eRI8</a:t>
            </a:r>
            <a:endParaRPr lang="pt-BR" sz="1200" dirty="0">
              <a:solidFill>
                <a:schemeClr val="bg1"/>
              </a:solidFill>
            </a:endParaRPr>
          </a:p>
          <a:p>
            <a:endParaRPr lang="pt-BR" sz="1200" dirty="0">
              <a:solidFill>
                <a:schemeClr val="bg1"/>
              </a:solidFill>
            </a:endParaRPr>
          </a:p>
        </p:txBody>
      </p:sp>
      <p:sp>
        <p:nvSpPr>
          <p:cNvPr id="8" name="Seta: para Baixo 7">
            <a:extLst>
              <a:ext uri="{FF2B5EF4-FFF2-40B4-BE49-F238E27FC236}">
                <a16:creationId xmlns="" xmlns:a16="http://schemas.microsoft.com/office/drawing/2014/main" id="{E9C80FC7-E208-4773-83A7-7A97C3916621}"/>
              </a:ext>
            </a:extLst>
          </p:cNvPr>
          <p:cNvSpPr/>
          <p:nvPr/>
        </p:nvSpPr>
        <p:spPr>
          <a:xfrm>
            <a:off x="2219421" y="3323408"/>
            <a:ext cx="502514" cy="615630"/>
          </a:xfrm>
          <a:prstGeom prst="downArrow">
            <a:avLst/>
          </a:prstGeom>
          <a:solidFill>
            <a:srgbClr val="4F6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B22AFF99-8B6A-4626-9BB5-AA1B9EB23F5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560" y="90344"/>
            <a:ext cx="743917" cy="743148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="" xmlns:a16="http://schemas.microsoft.com/office/drawing/2014/main" id="{B905F241-498D-48DE-808F-DA2E8B9521BA}"/>
              </a:ext>
            </a:extLst>
          </p:cNvPr>
          <p:cNvSpPr txBox="1"/>
          <p:nvPr/>
        </p:nvSpPr>
        <p:spPr>
          <a:xfrm>
            <a:off x="267141" y="129871"/>
            <a:ext cx="7736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Moratória da Soja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="" xmlns:a16="http://schemas.microsoft.com/office/drawing/2014/main" id="{A7498518-4C01-4F6C-9305-CA6BF5D97CC2}"/>
              </a:ext>
            </a:extLst>
          </p:cNvPr>
          <p:cNvCxnSpPr/>
          <p:nvPr/>
        </p:nvCxnSpPr>
        <p:spPr>
          <a:xfrm flipH="1">
            <a:off x="0" y="673011"/>
            <a:ext cx="8091055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1504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415715423"/>
              </p:ext>
            </p:extLst>
          </p:nvPr>
        </p:nvGraphicFramePr>
        <p:xfrm>
          <a:off x="1524000" y="1833420"/>
          <a:ext cx="6096000" cy="4402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194621" y="2361164"/>
            <a:ext cx="23264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</a:rPr>
              <a:t>ABIOVE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</a:rPr>
              <a:t>ANEC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</a:rPr>
              <a:t>ADM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</a:rPr>
              <a:t>AMAGGI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</a:rPr>
              <a:t>BUNGE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</a:rPr>
              <a:t>CARGILL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</a:rPr>
              <a:t>LOUIS DREYFUS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</a:rPr>
              <a:t>FIAGRIL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</a:rPr>
              <a:t>COFCO INTERNATIONAL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</a:rPr>
              <a:t>CONSUMIDORES EUROPEUS</a:t>
            </a:r>
          </a:p>
        </p:txBody>
      </p:sp>
      <p:cxnSp>
        <p:nvCxnSpPr>
          <p:cNvPr id="10" name="Conector reto 9"/>
          <p:cNvCxnSpPr/>
          <p:nvPr/>
        </p:nvCxnSpPr>
        <p:spPr bwMode="auto">
          <a:xfrm>
            <a:off x="261090" y="2337474"/>
            <a:ext cx="418754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CaixaDeTexto 11"/>
          <p:cNvSpPr txBox="1"/>
          <p:nvPr/>
        </p:nvSpPr>
        <p:spPr>
          <a:xfrm>
            <a:off x="234712" y="4929765"/>
            <a:ext cx="3028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</a:rPr>
              <a:t>GREENPEACE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</a:rPr>
              <a:t>EARTH INNOVATION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</a:rPr>
              <a:t>IPAM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</a:rPr>
              <a:t>TNC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</a:rPr>
              <a:t>IMAFLORA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Verdana" panose="020B0604030504040204" pitchFamily="34" charset="0"/>
                <a:ea typeface="Verdana" panose="020B0604030504040204" pitchFamily="34" charset="0"/>
              </a:rPr>
              <a:t>WWF BRASIL</a:t>
            </a:r>
          </a:p>
        </p:txBody>
      </p:sp>
      <p:cxnSp>
        <p:nvCxnSpPr>
          <p:cNvPr id="13" name="Conector reto 12"/>
          <p:cNvCxnSpPr/>
          <p:nvPr/>
        </p:nvCxnSpPr>
        <p:spPr bwMode="auto">
          <a:xfrm>
            <a:off x="301182" y="4929762"/>
            <a:ext cx="2193474" cy="111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Conector reto 15"/>
          <p:cNvCxnSpPr/>
          <p:nvPr/>
        </p:nvCxnSpPr>
        <p:spPr bwMode="auto">
          <a:xfrm>
            <a:off x="6930997" y="4930878"/>
            <a:ext cx="199406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CaixaDeTexto 16"/>
          <p:cNvSpPr txBox="1"/>
          <p:nvPr/>
        </p:nvSpPr>
        <p:spPr>
          <a:xfrm>
            <a:off x="6773567" y="4997687"/>
            <a:ext cx="25346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100" dirty="0">
                <a:latin typeface="Verdana" panose="020B0604030504040204" pitchFamily="34" charset="0"/>
                <a:ea typeface="Verdana" panose="020B0604030504040204" pitchFamily="34" charset="0"/>
              </a:rPr>
              <a:t>MINISTÉRIO DO MEIO AMBIENTE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100" dirty="0">
                <a:latin typeface="Verdana" panose="020B0604030504040204" pitchFamily="34" charset="0"/>
                <a:ea typeface="Verdana" panose="020B0604030504040204" pitchFamily="34" charset="0"/>
              </a:rPr>
              <a:t>BANCO DO BRASIL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100" dirty="0">
                <a:latin typeface="Verdana" panose="020B0604030504040204" pitchFamily="34" charset="0"/>
                <a:ea typeface="Verdana" panose="020B0604030504040204" pitchFamily="34" charset="0"/>
              </a:rPr>
              <a:t>INPE</a:t>
            </a:r>
          </a:p>
        </p:txBody>
      </p:sp>
      <p:sp>
        <p:nvSpPr>
          <p:cNvPr id="20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339702" y="1019232"/>
            <a:ext cx="6464596" cy="522640"/>
          </a:xfrm>
        </p:spPr>
        <p:txBody>
          <a:bodyPr anchor="ctr">
            <a:normAutofit/>
          </a:bodyPr>
          <a:lstStyle/>
          <a:p>
            <a:pPr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Grupo de Trabalho da Soja - GTS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471" y="3809112"/>
            <a:ext cx="798198" cy="797372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F9D59B76-4F3F-47C1-9CB9-3B3DE4E61F1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560" y="90344"/>
            <a:ext cx="743917" cy="743148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="" xmlns:a16="http://schemas.microsoft.com/office/drawing/2014/main" id="{BA71271B-C8A6-4E6A-BAF5-256941BB4FD6}"/>
              </a:ext>
            </a:extLst>
          </p:cNvPr>
          <p:cNvSpPr txBox="1"/>
          <p:nvPr/>
        </p:nvSpPr>
        <p:spPr>
          <a:xfrm>
            <a:off x="178227" y="200308"/>
            <a:ext cx="7679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MORATÓRIA DA SOJA  - GTS</a:t>
            </a:r>
          </a:p>
        </p:txBody>
      </p:sp>
      <p:cxnSp>
        <p:nvCxnSpPr>
          <p:cNvPr id="21" name="Conector reto 20">
            <a:extLst>
              <a:ext uri="{FF2B5EF4-FFF2-40B4-BE49-F238E27FC236}">
                <a16:creationId xmlns="" xmlns:a16="http://schemas.microsoft.com/office/drawing/2014/main" id="{A7925AC5-1E86-4CCE-A253-AF6428991AF2}"/>
              </a:ext>
            </a:extLst>
          </p:cNvPr>
          <p:cNvCxnSpPr/>
          <p:nvPr/>
        </p:nvCxnSpPr>
        <p:spPr>
          <a:xfrm flipH="1">
            <a:off x="0" y="673011"/>
            <a:ext cx="8091055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8" name="CaixaDeTexto 17">
            <a:extLst>
              <a:ext uri="{FF2B5EF4-FFF2-40B4-BE49-F238E27FC236}">
                <a16:creationId xmlns="" xmlns:a16="http://schemas.microsoft.com/office/drawing/2014/main" id="{0439CB96-9EE1-449F-AE1E-52E832405C0C}"/>
              </a:ext>
            </a:extLst>
          </p:cNvPr>
          <p:cNvSpPr txBox="1"/>
          <p:nvPr/>
        </p:nvSpPr>
        <p:spPr>
          <a:xfrm>
            <a:off x="267141" y="129871"/>
            <a:ext cx="7736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Moratória da Soja</a:t>
            </a:r>
          </a:p>
        </p:txBody>
      </p:sp>
    </p:spTree>
    <p:extLst>
      <p:ext uri="{BB962C8B-B14F-4D97-AF65-F5344CB8AC3E}">
        <p14:creationId xmlns:p14="http://schemas.microsoft.com/office/powerpoint/2010/main" val="3406046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47267" y="6071603"/>
            <a:ext cx="8649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89 municípios monitorados que  representam 98% da área plantada com soja no Bioma Amazônia</a:t>
            </a:r>
          </a:p>
          <a:p>
            <a:pPr marL="263776" indent="-263776" algn="ctr">
              <a:buFont typeface="Arial" pitchFamily="34" charset="0"/>
              <a:buChar char="•"/>
            </a:pPr>
            <a:endParaRPr lang="pt-BR" sz="1200" b="1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7" name="Conector reto 6"/>
          <p:cNvCxnSpPr/>
          <p:nvPr/>
        </p:nvCxnSpPr>
        <p:spPr>
          <a:xfrm flipH="1">
            <a:off x="0" y="673011"/>
            <a:ext cx="8091055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4" name="Agrupar 3">
            <a:extLst>
              <a:ext uri="{FF2B5EF4-FFF2-40B4-BE49-F238E27FC236}">
                <a16:creationId xmlns="" xmlns:a16="http://schemas.microsoft.com/office/drawing/2014/main" id="{B8FBFE52-17BA-486A-970E-4E95917B08AC}"/>
              </a:ext>
            </a:extLst>
          </p:cNvPr>
          <p:cNvGrpSpPr/>
          <p:nvPr/>
        </p:nvGrpSpPr>
        <p:grpSpPr>
          <a:xfrm>
            <a:off x="0" y="786397"/>
            <a:ext cx="9144000" cy="5285206"/>
            <a:chOff x="0" y="786397"/>
            <a:chExt cx="9144000" cy="5285206"/>
          </a:xfrm>
        </p:grpSpPr>
        <p:pic>
          <p:nvPicPr>
            <p:cNvPr id="9" name="Imagem 8">
              <a:extLst>
                <a:ext uri="{FF2B5EF4-FFF2-40B4-BE49-F238E27FC236}">
                  <a16:creationId xmlns="" xmlns:a16="http://schemas.microsoft.com/office/drawing/2014/main" id="{1099E447-2C66-4292-8CA6-2774D055B1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650" t="31373" r="22437" b="10473"/>
            <a:stretch/>
          </p:blipFill>
          <p:spPr>
            <a:xfrm>
              <a:off x="0" y="887186"/>
              <a:ext cx="9144000" cy="5184417"/>
            </a:xfrm>
            <a:prstGeom prst="rect">
              <a:avLst/>
            </a:prstGeom>
          </p:spPr>
        </p:pic>
        <p:sp>
          <p:nvSpPr>
            <p:cNvPr id="3" name="Retângulo 2">
              <a:extLst>
                <a:ext uri="{FF2B5EF4-FFF2-40B4-BE49-F238E27FC236}">
                  <a16:creationId xmlns="" xmlns:a16="http://schemas.microsoft.com/office/drawing/2014/main" id="{09B83DBF-3DA9-4131-A3F5-C0337A85B592}"/>
                </a:ext>
              </a:extLst>
            </p:cNvPr>
            <p:cNvSpPr/>
            <p:nvPr/>
          </p:nvSpPr>
          <p:spPr>
            <a:xfrm>
              <a:off x="0" y="786397"/>
              <a:ext cx="556054" cy="5481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>
              <a:extLst>
                <a:ext uri="{FF2B5EF4-FFF2-40B4-BE49-F238E27FC236}">
                  <a16:creationId xmlns="" xmlns:a16="http://schemas.microsoft.com/office/drawing/2014/main" id="{3A807BFC-561A-475F-A9DD-99A0F4E03641}"/>
                </a:ext>
              </a:extLst>
            </p:cNvPr>
            <p:cNvSpPr/>
            <p:nvPr/>
          </p:nvSpPr>
          <p:spPr>
            <a:xfrm>
              <a:off x="8751075" y="887186"/>
              <a:ext cx="380568" cy="5481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4" name="Imagem 13">
            <a:extLst>
              <a:ext uri="{FF2B5EF4-FFF2-40B4-BE49-F238E27FC236}">
                <a16:creationId xmlns="" xmlns:a16="http://schemas.microsoft.com/office/drawing/2014/main" id="{EE6BFED8-EEA4-4B04-B16B-402046ACFA7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560" y="90344"/>
            <a:ext cx="743917" cy="743148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="" xmlns:a16="http://schemas.microsoft.com/office/drawing/2014/main" id="{693C32E2-D167-41F1-BA7A-7320698BDD60}"/>
              </a:ext>
            </a:extLst>
          </p:cNvPr>
          <p:cNvSpPr txBox="1"/>
          <p:nvPr/>
        </p:nvSpPr>
        <p:spPr>
          <a:xfrm>
            <a:off x="267141" y="129871"/>
            <a:ext cx="7736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Moratória da Soja</a:t>
            </a:r>
          </a:p>
        </p:txBody>
      </p:sp>
    </p:spTree>
    <p:extLst>
      <p:ext uri="{BB962C8B-B14F-4D97-AF65-F5344CB8AC3E}">
        <p14:creationId xmlns:p14="http://schemas.microsoft.com/office/powerpoint/2010/main" val="3968455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Text Box 5"/>
          <p:cNvSpPr txBox="1">
            <a:spLocks noChangeArrowheads="1"/>
          </p:cNvSpPr>
          <p:nvPr/>
        </p:nvSpPr>
        <p:spPr bwMode="auto">
          <a:xfrm>
            <a:off x="-153590" y="-243408"/>
            <a:ext cx="8358187" cy="44688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27" tIns="45713" rIns="91427" bIns="45713"/>
          <a:lstStyle/>
          <a:p>
            <a:pPr marL="363538" indent="-363538" algn="just">
              <a:lnSpc>
                <a:spcPct val="90000"/>
              </a:lnSpc>
              <a:spcBef>
                <a:spcPts val="600"/>
              </a:spcBef>
              <a:spcAft>
                <a:spcPct val="50000"/>
              </a:spcAft>
              <a:buFont typeface="Arial" pitchFamily="34" charset="0"/>
              <a:buChar char="•"/>
              <a:defRPr/>
            </a:pPr>
            <a:endParaRPr lang="pt-BR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="" xmlns:a16="http://schemas.microsoft.com/office/drawing/2014/main" id="{FE714F7C-E4B1-4807-A893-DDC0021B23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560" y="90344"/>
            <a:ext cx="743917" cy="743148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="" xmlns:a16="http://schemas.microsoft.com/office/drawing/2014/main" id="{A92127CC-F5F8-40AA-A88E-458E86042055}"/>
              </a:ext>
            </a:extLst>
          </p:cNvPr>
          <p:cNvSpPr txBox="1"/>
          <p:nvPr/>
        </p:nvSpPr>
        <p:spPr>
          <a:xfrm>
            <a:off x="233518" y="96752"/>
            <a:ext cx="7679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MONITORAMENTO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="" xmlns:a16="http://schemas.microsoft.com/office/drawing/2014/main" id="{6D838040-8F06-434C-8EA4-9EA421055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57" y="2061548"/>
            <a:ext cx="2569725" cy="2158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>
            <a:extLst>
              <a:ext uri="{FF2B5EF4-FFF2-40B4-BE49-F238E27FC236}">
                <a16:creationId xmlns="" xmlns:a16="http://schemas.microsoft.com/office/drawing/2014/main" id="{31C42D8C-F225-41FE-A28D-EFA5B3F8E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099" y="2089948"/>
            <a:ext cx="2569725" cy="2101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="" xmlns:a16="http://schemas.microsoft.com/office/drawing/2014/main" id="{E47B5BD5-3561-47FE-A661-2452FD027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667" y="2118348"/>
            <a:ext cx="2692108" cy="2101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5">
            <a:extLst>
              <a:ext uri="{FF2B5EF4-FFF2-40B4-BE49-F238E27FC236}">
                <a16:creationId xmlns="" xmlns:a16="http://schemas.microsoft.com/office/drawing/2014/main" id="{148A29EB-EBE2-4694-9736-F0B5601FE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57" y="4533244"/>
            <a:ext cx="2569726" cy="21959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6">
            <a:extLst>
              <a:ext uri="{FF2B5EF4-FFF2-40B4-BE49-F238E27FC236}">
                <a16:creationId xmlns="" xmlns:a16="http://schemas.microsoft.com/office/drawing/2014/main" id="{F7A00A88-3968-49E5-8B9D-F529AFEAA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099" y="4533244"/>
            <a:ext cx="2569726" cy="21959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7">
            <a:extLst>
              <a:ext uri="{FF2B5EF4-FFF2-40B4-BE49-F238E27FC236}">
                <a16:creationId xmlns="" xmlns:a16="http://schemas.microsoft.com/office/drawing/2014/main" id="{C8A56851-2029-4106-9140-950B3BC20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666" y="4533244"/>
            <a:ext cx="2692108" cy="21959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1607812" y="1101684"/>
            <a:ext cx="5928375" cy="396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3" rIns="91427" bIns="45713"/>
          <a:lstStyle/>
          <a:p>
            <a:pPr marL="342900" indent="-342900" algn="ctr">
              <a:spcAft>
                <a:spcPts val="600"/>
              </a:spcAft>
              <a:defRPr/>
            </a:pPr>
            <a:r>
              <a:rPr lang="pt-BR" sz="2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Identificação aérea (</a:t>
            </a:r>
            <a:r>
              <a:rPr lang="pt-BR" sz="2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2007-2014)</a:t>
            </a:r>
          </a:p>
        </p:txBody>
      </p:sp>
      <p:cxnSp>
        <p:nvCxnSpPr>
          <p:cNvPr id="15" name="Conector reto 14">
            <a:extLst>
              <a:ext uri="{FF2B5EF4-FFF2-40B4-BE49-F238E27FC236}">
                <a16:creationId xmlns="" xmlns:a16="http://schemas.microsoft.com/office/drawing/2014/main" id="{FE65CE84-660C-40EF-B6EC-9F4FCAACE5DF}"/>
              </a:ext>
            </a:extLst>
          </p:cNvPr>
          <p:cNvCxnSpPr/>
          <p:nvPr/>
        </p:nvCxnSpPr>
        <p:spPr>
          <a:xfrm flipH="1">
            <a:off x="0" y="673011"/>
            <a:ext cx="8091055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="" xmlns:a16="http://schemas.microsoft.com/office/drawing/2014/main" id="{FDA2AA12-12D0-44F2-81C2-29A20A9AC44F}"/>
              </a:ext>
            </a:extLst>
          </p:cNvPr>
          <p:cNvSpPr txBox="1"/>
          <p:nvPr/>
        </p:nvSpPr>
        <p:spPr>
          <a:xfrm>
            <a:off x="267141" y="129871"/>
            <a:ext cx="7736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Moratória da Soja</a:t>
            </a:r>
          </a:p>
        </p:txBody>
      </p:sp>
    </p:spTree>
    <p:extLst>
      <p:ext uri="{BB962C8B-B14F-4D97-AF65-F5344CB8AC3E}">
        <p14:creationId xmlns:p14="http://schemas.microsoft.com/office/powerpoint/2010/main" val="42390041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Y:\16 - Sustentabilidade\Moratória da soja\2008-2009\Arquivos finais\Mato Grosso\Fotos\ID 256\prodes2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927" y="2830781"/>
            <a:ext cx="3852972" cy="2953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 descr="Y:\16 - Sustentabilidade\Moratória da soja\2008-2009\Arquivos finais\Mato Grosso\Fotos\ID 256\prodes20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1289" y="2804227"/>
            <a:ext cx="3922241" cy="3007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ext Box 5"/>
          <p:cNvSpPr txBox="1">
            <a:spLocks noChangeArrowheads="1"/>
          </p:cNvSpPr>
          <p:nvPr/>
        </p:nvSpPr>
        <p:spPr bwMode="auto">
          <a:xfrm>
            <a:off x="306402" y="1827369"/>
            <a:ext cx="8358187" cy="41250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4394" tIns="42197" rIns="84394" bIns="42197"/>
          <a:lstStyle/>
          <a:p>
            <a:pPr marL="335582" indent="-335582" algn="just">
              <a:lnSpc>
                <a:spcPct val="90000"/>
              </a:lnSpc>
              <a:spcBef>
                <a:spcPts val="554"/>
              </a:spcBef>
              <a:spcAft>
                <a:spcPct val="50000"/>
              </a:spcAft>
              <a:buFont typeface="Arial" pitchFamily="34" charset="0"/>
              <a:buChar char="•"/>
              <a:defRPr/>
            </a:pPr>
            <a:endParaRPr lang="pt-BR" sz="1846" dirty="0">
              <a:latin typeface="Arial Narrow" panose="020B0606020202030204" pitchFamily="34" charset="0"/>
            </a:endParaRPr>
          </a:p>
        </p:txBody>
      </p:sp>
      <p:sp>
        <p:nvSpPr>
          <p:cNvPr id="8" name="CaixaDeTexto 15"/>
          <p:cNvSpPr txBox="1">
            <a:spLocks noChangeArrowheads="1"/>
          </p:cNvSpPr>
          <p:nvPr/>
        </p:nvSpPr>
        <p:spPr bwMode="auto">
          <a:xfrm>
            <a:off x="1419059" y="5848098"/>
            <a:ext cx="3240087" cy="376385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1846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PRODES 2014</a:t>
            </a:r>
          </a:p>
        </p:txBody>
      </p:sp>
      <p:sp>
        <p:nvSpPr>
          <p:cNvPr id="10" name="CaixaDeTexto 16"/>
          <p:cNvSpPr txBox="1">
            <a:spLocks noChangeArrowheads="1"/>
          </p:cNvSpPr>
          <p:nvPr/>
        </p:nvSpPr>
        <p:spPr bwMode="auto">
          <a:xfrm>
            <a:off x="5967546" y="5857503"/>
            <a:ext cx="3314700" cy="376385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1846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PRODES 2015</a:t>
            </a:r>
          </a:p>
        </p:txBody>
      </p:sp>
      <p:pic>
        <p:nvPicPr>
          <p:cNvPr id="13" name="Picture 4" descr="EOS_AM1_scan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242924">
            <a:off x="7588275" y="1394875"/>
            <a:ext cx="1386532" cy="1150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529023" y="1394343"/>
            <a:ext cx="6696744" cy="1595254"/>
          </a:xfrm>
          <a:prstGeom prst="rect">
            <a:avLst/>
          </a:prstGeom>
          <a:solidFill>
            <a:srgbClr val="EAEAEA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6531" indent="-316531">
              <a:spcBef>
                <a:spcPts val="554"/>
              </a:spcBef>
              <a:spcAft>
                <a:spcPts val="554"/>
              </a:spcAft>
              <a:buFont typeface="Arial" charset="0"/>
              <a:buChar char="•"/>
              <a:defRPr/>
            </a:pPr>
            <a:endParaRPr lang="pt-BR" b="1" dirty="0">
              <a:latin typeface="Verdana" panose="020B0604030504040204" pitchFamily="34" charset="0"/>
              <a:ea typeface="Verdana" panose="020B0604030504040204" pitchFamily="34" charset="0"/>
              <a:cs typeface="Times New Roman" pitchFamily="18" charset="0"/>
            </a:endParaRPr>
          </a:p>
          <a:p>
            <a:pPr marL="316531" indent="-316531" algn="just">
              <a:spcBef>
                <a:spcPts val="554"/>
              </a:spcBef>
              <a:spcAft>
                <a:spcPts val="554"/>
              </a:spcAft>
              <a:buFont typeface="Arial" charset="0"/>
              <a:buChar char="•"/>
              <a:defRPr/>
            </a:pPr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Exemplo: imagem do Satélite </a:t>
            </a:r>
            <a:r>
              <a:rPr lang="pt-BR" dirty="0" err="1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Landsat</a:t>
            </a:r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 5 com resolução de 120 m identificando desmatamento de 180 ha</a:t>
            </a:r>
          </a:p>
        </p:txBody>
      </p:sp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61534" y="1169717"/>
            <a:ext cx="951015" cy="731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AutoShape 5"/>
          <p:cNvSpPr>
            <a:spLocks noChangeArrowheads="1"/>
          </p:cNvSpPr>
          <p:nvPr/>
        </p:nvSpPr>
        <p:spPr bwMode="auto">
          <a:xfrm rot="1708417">
            <a:off x="6975508" y="2340237"/>
            <a:ext cx="697043" cy="1481848"/>
          </a:xfrm>
          <a:prstGeom prst="triangle">
            <a:avLst>
              <a:gd name="adj" fmla="val 100000"/>
            </a:avLst>
          </a:prstGeom>
          <a:solidFill>
            <a:schemeClr val="bg2">
              <a:alpha val="74901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pt-BR" sz="2215">
              <a:latin typeface="Times New Roman" pitchFamily="18" charset="0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127807" y="904199"/>
            <a:ext cx="871537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4394" tIns="42197" rIns="84394" bIns="42197"/>
          <a:lstStyle/>
          <a:p>
            <a:pPr marL="316531" indent="-316531" algn="ctr">
              <a:spcAft>
                <a:spcPts val="554"/>
              </a:spcAft>
              <a:defRPr/>
            </a:pPr>
            <a:r>
              <a:rPr lang="pt-BR" sz="2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Identificação por satélite</a:t>
            </a:r>
          </a:p>
        </p:txBody>
      </p:sp>
      <p:cxnSp>
        <p:nvCxnSpPr>
          <p:cNvPr id="19" name="Conector reto 18"/>
          <p:cNvCxnSpPr/>
          <p:nvPr/>
        </p:nvCxnSpPr>
        <p:spPr>
          <a:xfrm flipH="1">
            <a:off x="0" y="673011"/>
            <a:ext cx="8091055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1" name="Imagem 20">
            <a:extLst>
              <a:ext uri="{FF2B5EF4-FFF2-40B4-BE49-F238E27FC236}">
                <a16:creationId xmlns="" xmlns:a16="http://schemas.microsoft.com/office/drawing/2014/main" id="{43203882-A5B7-48E6-B29D-F0C4F5DE64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560" y="90344"/>
            <a:ext cx="743917" cy="743148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="" xmlns:a16="http://schemas.microsoft.com/office/drawing/2014/main" id="{F93AD628-A2AD-4032-B946-30EBADD5B407}"/>
              </a:ext>
            </a:extLst>
          </p:cNvPr>
          <p:cNvSpPr txBox="1"/>
          <p:nvPr/>
        </p:nvSpPr>
        <p:spPr>
          <a:xfrm>
            <a:off x="267141" y="129871"/>
            <a:ext cx="7736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Moratória da Soja</a:t>
            </a:r>
          </a:p>
        </p:txBody>
      </p:sp>
    </p:spTree>
    <p:extLst>
      <p:ext uri="{BB962C8B-B14F-4D97-AF65-F5344CB8AC3E}">
        <p14:creationId xmlns:p14="http://schemas.microsoft.com/office/powerpoint/2010/main" val="103952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="" xmlns:a16="http://schemas.microsoft.com/office/drawing/2014/main" id="{385412FF-A279-420A-82F7-2A325E40C57D}"/>
              </a:ext>
            </a:extLst>
          </p:cNvPr>
          <p:cNvSpPr txBox="1"/>
          <p:nvPr/>
        </p:nvSpPr>
        <p:spPr>
          <a:xfrm>
            <a:off x="1468790" y="1015124"/>
            <a:ext cx="6206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Taxas de desflorestamento da Amazônia Legal 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="" xmlns:a16="http://schemas.microsoft.com/office/drawing/2014/main" id="{CDC7F0CE-A869-4978-A5AC-D7615F8DFC0A}"/>
              </a:ext>
            </a:extLst>
          </p:cNvPr>
          <p:cNvGrpSpPr/>
          <p:nvPr/>
        </p:nvGrpSpPr>
        <p:grpSpPr>
          <a:xfrm>
            <a:off x="1" y="1223319"/>
            <a:ext cx="9153143" cy="5273417"/>
            <a:chOff x="1" y="1223319"/>
            <a:chExt cx="9153143" cy="5273417"/>
          </a:xfrm>
        </p:grpSpPr>
        <p:pic>
          <p:nvPicPr>
            <p:cNvPr id="5" name="Imagem 4">
              <a:extLst>
                <a:ext uri="{FF2B5EF4-FFF2-40B4-BE49-F238E27FC236}">
                  <a16:creationId xmlns="" xmlns:a16="http://schemas.microsoft.com/office/drawing/2014/main" id="{36AD7075-C8BE-4F68-9A0B-A0B56DE430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776" t="33738" r="29525" b="12202"/>
            <a:stretch/>
          </p:blipFill>
          <p:spPr>
            <a:xfrm>
              <a:off x="9144" y="1610512"/>
              <a:ext cx="9144000" cy="4886224"/>
            </a:xfrm>
            <a:prstGeom prst="rect">
              <a:avLst/>
            </a:prstGeom>
          </p:spPr>
        </p:pic>
        <p:sp>
          <p:nvSpPr>
            <p:cNvPr id="11" name="Retângulo 10">
              <a:extLst>
                <a:ext uri="{FF2B5EF4-FFF2-40B4-BE49-F238E27FC236}">
                  <a16:creationId xmlns="" xmlns:a16="http://schemas.microsoft.com/office/drawing/2014/main" id="{AF6DB469-2E7D-40A8-9AB9-774F5D7CBD88}"/>
                </a:ext>
              </a:extLst>
            </p:cNvPr>
            <p:cNvSpPr/>
            <p:nvPr/>
          </p:nvSpPr>
          <p:spPr>
            <a:xfrm>
              <a:off x="1" y="1223319"/>
              <a:ext cx="556054" cy="8526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V</a:t>
              </a:r>
            </a:p>
          </p:txBody>
        </p:sp>
        <p:sp>
          <p:nvSpPr>
            <p:cNvPr id="12" name="Retângulo 11">
              <a:extLst>
                <a:ext uri="{FF2B5EF4-FFF2-40B4-BE49-F238E27FC236}">
                  <a16:creationId xmlns="" xmlns:a16="http://schemas.microsoft.com/office/drawing/2014/main" id="{009FEB18-DB7B-490F-A5B2-97F9ECD80C0A}"/>
                </a:ext>
              </a:extLst>
            </p:cNvPr>
            <p:cNvSpPr/>
            <p:nvPr/>
          </p:nvSpPr>
          <p:spPr>
            <a:xfrm>
              <a:off x="8591160" y="1363576"/>
              <a:ext cx="556054" cy="8526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V</a:t>
              </a:r>
            </a:p>
          </p:txBody>
        </p:sp>
      </p:grpSp>
      <p:cxnSp>
        <p:nvCxnSpPr>
          <p:cNvPr id="15" name="Conector reto 14">
            <a:extLst>
              <a:ext uri="{FF2B5EF4-FFF2-40B4-BE49-F238E27FC236}">
                <a16:creationId xmlns="" xmlns:a16="http://schemas.microsoft.com/office/drawing/2014/main" id="{819DA1F1-FF3A-4F21-8DB7-C8A508DA6212}"/>
              </a:ext>
            </a:extLst>
          </p:cNvPr>
          <p:cNvCxnSpPr/>
          <p:nvPr/>
        </p:nvCxnSpPr>
        <p:spPr>
          <a:xfrm flipH="1">
            <a:off x="0" y="673011"/>
            <a:ext cx="8091055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6" name="Imagem 15">
            <a:extLst>
              <a:ext uri="{FF2B5EF4-FFF2-40B4-BE49-F238E27FC236}">
                <a16:creationId xmlns="" xmlns:a16="http://schemas.microsoft.com/office/drawing/2014/main" id="{EC7ABEB3-1826-41E6-A96D-C86F84C1F49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560" y="90344"/>
            <a:ext cx="743917" cy="743148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="" xmlns:a16="http://schemas.microsoft.com/office/drawing/2014/main" id="{6645F3B1-9A72-4F5F-A98B-FEE67C5A2CB5}"/>
              </a:ext>
            </a:extLst>
          </p:cNvPr>
          <p:cNvSpPr txBox="1"/>
          <p:nvPr/>
        </p:nvSpPr>
        <p:spPr>
          <a:xfrm>
            <a:off x="267141" y="129871"/>
            <a:ext cx="7736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Moratória da Soja</a:t>
            </a:r>
          </a:p>
        </p:txBody>
      </p:sp>
    </p:spTree>
    <p:extLst>
      <p:ext uri="{BB962C8B-B14F-4D97-AF65-F5344CB8AC3E}">
        <p14:creationId xmlns:p14="http://schemas.microsoft.com/office/powerpoint/2010/main" val="807238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="" xmlns:a16="http://schemas.microsoft.com/office/drawing/2014/main" id="{16F64B47-41E4-4DB0-8271-D26A161CE2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40" t="24776" r="25959" b="23514"/>
          <a:stretch/>
        </p:blipFill>
        <p:spPr>
          <a:xfrm>
            <a:off x="0" y="857250"/>
            <a:ext cx="9144000" cy="3787004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4482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350" dirty="0"/>
              <a:t> </a:t>
            </a:r>
          </a:p>
        </p:txBody>
      </p:sp>
      <p:sp>
        <p:nvSpPr>
          <p:cNvPr id="6" name="Retângulo 5"/>
          <p:cNvSpPr/>
          <p:nvPr/>
        </p:nvSpPr>
        <p:spPr>
          <a:xfrm>
            <a:off x="4482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350" dirty="0"/>
              <a:t> 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0" y="2482977"/>
            <a:ext cx="9144000" cy="60016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tabLst>
                <a:tab pos="602456" algn="l"/>
              </a:tabLst>
            </a:pPr>
            <a:r>
              <a:rPr lang="pt-BR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Governança Ambiental no Cerrado</a:t>
            </a:r>
            <a:endParaRPr lang="pt-BR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Image result for abiove">
            <a:extLst>
              <a:ext uri="{FF2B5EF4-FFF2-40B4-BE49-F238E27FC236}">
                <a16:creationId xmlns="" xmlns:a16="http://schemas.microsoft.com/office/drawing/2014/main" id="{0A188998-BA3C-41A1-AE82-9A2D757F50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8"/>
          <a:stretch/>
        </p:blipFill>
        <p:spPr bwMode="auto">
          <a:xfrm>
            <a:off x="4017095" y="4851613"/>
            <a:ext cx="1109809" cy="137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6794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63411" y="1089800"/>
            <a:ext cx="8390845" cy="1569479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pt-BR" sz="18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Formado em 2018 pela indústria, ONGs e governo, se reúne mensalmente para propor modelos de produção que não demandem abertura de novas áreas e aprimorar o monitoramento da cadeia de suprimento da soja adquirida neste bioma.</a:t>
            </a:r>
          </a:p>
        </p:txBody>
      </p:sp>
      <p:grpSp>
        <p:nvGrpSpPr>
          <p:cNvPr id="14" name="Agrupar 13">
            <a:extLst>
              <a:ext uri="{FF2B5EF4-FFF2-40B4-BE49-F238E27FC236}">
                <a16:creationId xmlns="" xmlns:a16="http://schemas.microsoft.com/office/drawing/2014/main" id="{6019D5CF-47F4-4920-ABDA-9FA99C2AD650}"/>
              </a:ext>
            </a:extLst>
          </p:cNvPr>
          <p:cNvGrpSpPr/>
          <p:nvPr/>
        </p:nvGrpSpPr>
        <p:grpSpPr>
          <a:xfrm>
            <a:off x="1266652" y="2824441"/>
            <a:ext cx="6610696" cy="3207825"/>
            <a:chOff x="1470593" y="2923074"/>
            <a:chExt cx="7699688" cy="3679051"/>
          </a:xfrm>
        </p:grpSpPr>
        <p:grpSp>
          <p:nvGrpSpPr>
            <p:cNvPr id="12" name="Agrupar 11">
              <a:extLst>
                <a:ext uri="{FF2B5EF4-FFF2-40B4-BE49-F238E27FC236}">
                  <a16:creationId xmlns="" xmlns:a16="http://schemas.microsoft.com/office/drawing/2014/main" id="{CF11E592-F2F0-4682-BC9D-FC24EFC3AB08}"/>
                </a:ext>
              </a:extLst>
            </p:cNvPr>
            <p:cNvGrpSpPr/>
            <p:nvPr/>
          </p:nvGrpSpPr>
          <p:grpSpPr>
            <a:xfrm>
              <a:off x="2128866" y="2980139"/>
              <a:ext cx="7041415" cy="3621986"/>
              <a:chOff x="2129912" y="2872409"/>
              <a:chExt cx="7041415" cy="3621986"/>
            </a:xfrm>
          </p:grpSpPr>
          <p:pic>
            <p:nvPicPr>
              <p:cNvPr id="9" name="Imagem 8">
                <a:extLst>
                  <a:ext uri="{FF2B5EF4-FFF2-40B4-BE49-F238E27FC236}">
                    <a16:creationId xmlns="" xmlns:a16="http://schemas.microsoft.com/office/drawing/2014/main" id="{B0590DC5-25E1-473F-B786-43E0004DEF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32022"/>
              <a:stretch/>
            </p:blipFill>
            <p:spPr>
              <a:xfrm>
                <a:off x="2129912" y="2872409"/>
                <a:ext cx="7041415" cy="3621986"/>
              </a:xfrm>
              <a:prstGeom prst="rect">
                <a:avLst/>
              </a:prstGeom>
            </p:spPr>
          </p:pic>
          <p:sp>
            <p:nvSpPr>
              <p:cNvPr id="11" name="Retângulo 10">
                <a:extLst>
                  <a:ext uri="{FF2B5EF4-FFF2-40B4-BE49-F238E27FC236}">
                    <a16:creationId xmlns="" xmlns:a16="http://schemas.microsoft.com/office/drawing/2014/main" id="{378F8B9B-C446-499E-AEB5-B9E4BDE2CEB4}"/>
                  </a:ext>
                </a:extLst>
              </p:cNvPr>
              <p:cNvSpPr/>
              <p:nvPr/>
            </p:nvSpPr>
            <p:spPr>
              <a:xfrm>
                <a:off x="3329608" y="2872409"/>
                <a:ext cx="1302027" cy="785191"/>
              </a:xfrm>
              <a:prstGeom prst="rect">
                <a:avLst/>
              </a:prstGeom>
              <a:solidFill>
                <a:srgbClr val="00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350"/>
              </a:p>
            </p:txBody>
          </p:sp>
        </p:grpSp>
        <p:sp>
          <p:nvSpPr>
            <p:cNvPr id="13" name="CaixaDeTexto 12">
              <a:extLst>
                <a:ext uri="{FF2B5EF4-FFF2-40B4-BE49-F238E27FC236}">
                  <a16:creationId xmlns="" xmlns:a16="http://schemas.microsoft.com/office/drawing/2014/main" id="{A8F1D105-FD98-4D9E-B1D3-5E3DB89E4F18}"/>
                </a:ext>
              </a:extLst>
            </p:cNvPr>
            <p:cNvSpPr txBox="1"/>
            <p:nvPr/>
          </p:nvSpPr>
          <p:spPr>
            <a:xfrm>
              <a:off x="1470593" y="2923074"/>
              <a:ext cx="3320069" cy="529483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t-BR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Plenária do GTC</a:t>
              </a:r>
              <a:endParaRPr lang="pt-BR" sz="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</p:grpSp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90D2F61F-A32F-4ABD-B274-D63A44FBBA9F}"/>
              </a:ext>
            </a:extLst>
          </p:cNvPr>
          <p:cNvSpPr txBox="1"/>
          <p:nvPr/>
        </p:nvSpPr>
        <p:spPr>
          <a:xfrm>
            <a:off x="163411" y="105221"/>
            <a:ext cx="67691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Grupo de Trabalho do Cerrado - GTC</a:t>
            </a:r>
          </a:p>
        </p:txBody>
      </p:sp>
      <p:pic>
        <p:nvPicPr>
          <p:cNvPr id="15" name="Picture 2" descr="Image result for abiove">
            <a:extLst>
              <a:ext uri="{FF2B5EF4-FFF2-40B4-BE49-F238E27FC236}">
                <a16:creationId xmlns="" xmlns:a16="http://schemas.microsoft.com/office/drawing/2014/main" id="{1D33712A-4EEC-4602-932C-57AEDE251C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8"/>
          <a:stretch/>
        </p:blipFill>
        <p:spPr bwMode="auto">
          <a:xfrm>
            <a:off x="8262612" y="3"/>
            <a:ext cx="839823" cy="103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Conector reto 15">
            <a:extLst>
              <a:ext uri="{FF2B5EF4-FFF2-40B4-BE49-F238E27FC236}">
                <a16:creationId xmlns="" xmlns:a16="http://schemas.microsoft.com/office/drawing/2014/main" id="{1617EDF9-D5FD-430C-9D65-AA30E4A42EE9}"/>
              </a:ext>
            </a:extLst>
          </p:cNvPr>
          <p:cNvCxnSpPr/>
          <p:nvPr/>
        </p:nvCxnSpPr>
        <p:spPr>
          <a:xfrm flipH="1">
            <a:off x="13850" y="617593"/>
            <a:ext cx="8091055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65827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CaixaDeTexto 92">
            <a:extLst>
              <a:ext uri="{FF2B5EF4-FFF2-40B4-BE49-F238E27FC236}">
                <a16:creationId xmlns="" xmlns:a16="http://schemas.microsoft.com/office/drawing/2014/main" id="{5796E179-608C-4414-815D-BB2036862A0D}"/>
              </a:ext>
            </a:extLst>
          </p:cNvPr>
          <p:cNvSpPr txBox="1"/>
          <p:nvPr/>
        </p:nvSpPr>
        <p:spPr>
          <a:xfrm>
            <a:off x="163411" y="105221"/>
            <a:ext cx="67691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Empresas associadas</a:t>
            </a:r>
          </a:p>
        </p:txBody>
      </p:sp>
      <p:pic>
        <p:nvPicPr>
          <p:cNvPr id="94" name="Picture 2" descr="Image result for abiove">
            <a:extLst>
              <a:ext uri="{FF2B5EF4-FFF2-40B4-BE49-F238E27FC236}">
                <a16:creationId xmlns="" xmlns:a16="http://schemas.microsoft.com/office/drawing/2014/main" id="{22DBFC3C-9FC6-413C-B5CC-E33B4159A3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8"/>
          <a:stretch/>
        </p:blipFill>
        <p:spPr bwMode="auto">
          <a:xfrm>
            <a:off x="8262612" y="3"/>
            <a:ext cx="839823" cy="103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5" name="Conector reto 94">
            <a:extLst>
              <a:ext uri="{FF2B5EF4-FFF2-40B4-BE49-F238E27FC236}">
                <a16:creationId xmlns="" xmlns:a16="http://schemas.microsoft.com/office/drawing/2014/main" id="{D62042E0-F4A0-44DA-AE79-C0B512DB354B}"/>
              </a:ext>
            </a:extLst>
          </p:cNvPr>
          <p:cNvCxnSpPr/>
          <p:nvPr/>
        </p:nvCxnSpPr>
        <p:spPr>
          <a:xfrm flipH="1">
            <a:off x="13850" y="617593"/>
            <a:ext cx="8091055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96" name="Agrupar 95">
            <a:extLst>
              <a:ext uri="{FF2B5EF4-FFF2-40B4-BE49-F238E27FC236}">
                <a16:creationId xmlns="" xmlns:a16="http://schemas.microsoft.com/office/drawing/2014/main" id="{2E4E63D3-DA02-4C4B-84E8-4B3CE13A912C}"/>
              </a:ext>
            </a:extLst>
          </p:cNvPr>
          <p:cNvGrpSpPr/>
          <p:nvPr/>
        </p:nvGrpSpPr>
        <p:grpSpPr>
          <a:xfrm>
            <a:off x="20782" y="1182596"/>
            <a:ext cx="9102435" cy="4807921"/>
            <a:chOff x="-26307" y="971786"/>
            <a:chExt cx="11634494" cy="5253863"/>
          </a:xfrm>
        </p:grpSpPr>
        <p:sp>
          <p:nvSpPr>
            <p:cNvPr id="97" name="Retângulo 96">
              <a:extLst>
                <a:ext uri="{FF2B5EF4-FFF2-40B4-BE49-F238E27FC236}">
                  <a16:creationId xmlns="" xmlns:a16="http://schemas.microsoft.com/office/drawing/2014/main" id="{5294AA40-6E05-48BD-84DE-77E0B18C2109}"/>
                </a:ext>
              </a:extLst>
            </p:cNvPr>
            <p:cNvSpPr/>
            <p:nvPr/>
          </p:nvSpPr>
          <p:spPr>
            <a:xfrm>
              <a:off x="295123" y="1001490"/>
              <a:ext cx="11095899" cy="519027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  <p:grpSp>
          <p:nvGrpSpPr>
            <p:cNvPr id="98" name="Agrupar 97">
              <a:extLst>
                <a:ext uri="{FF2B5EF4-FFF2-40B4-BE49-F238E27FC236}">
                  <a16:creationId xmlns="" xmlns:a16="http://schemas.microsoft.com/office/drawing/2014/main" id="{16FBA73F-41E0-4B72-9D32-214BE4EBD05E}"/>
                </a:ext>
              </a:extLst>
            </p:cNvPr>
            <p:cNvGrpSpPr/>
            <p:nvPr/>
          </p:nvGrpSpPr>
          <p:grpSpPr>
            <a:xfrm>
              <a:off x="8177643" y="1654363"/>
              <a:ext cx="2926462" cy="2325838"/>
              <a:chOff x="8598511" y="2273751"/>
              <a:chExt cx="2926462" cy="2325838"/>
            </a:xfrm>
          </p:grpSpPr>
          <p:cxnSp>
            <p:nvCxnSpPr>
              <p:cNvPr id="211" name="Conector reto 210">
                <a:extLst>
                  <a:ext uri="{FF2B5EF4-FFF2-40B4-BE49-F238E27FC236}">
                    <a16:creationId xmlns="" xmlns:a16="http://schemas.microsoft.com/office/drawing/2014/main" id="{88620A17-45B4-4597-AB98-522661E059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12396" y="2627308"/>
                <a:ext cx="0" cy="972000"/>
              </a:xfrm>
              <a:prstGeom prst="line">
                <a:avLst/>
              </a:prstGeom>
              <a:ln w="6350">
                <a:solidFill>
                  <a:schemeClr val="bg2">
                    <a:lumMod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2" name="Retângulo 211">
                <a:extLst>
                  <a:ext uri="{FF2B5EF4-FFF2-40B4-BE49-F238E27FC236}">
                    <a16:creationId xmlns="" xmlns:a16="http://schemas.microsoft.com/office/drawing/2014/main" id="{F05EB8C6-BF6E-4CEE-A7C9-2C0A5C4FCE75}"/>
                  </a:ext>
                </a:extLst>
              </p:cNvPr>
              <p:cNvSpPr/>
              <p:nvPr/>
            </p:nvSpPr>
            <p:spPr>
              <a:xfrm>
                <a:off x="8904369" y="3262028"/>
                <a:ext cx="2512800" cy="1145309"/>
              </a:xfrm>
              <a:prstGeom prst="rect">
                <a:avLst/>
              </a:prstGeom>
              <a:blipFill dpi="0" rotWithShape="1">
                <a:blip r:embed="rId4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scene3d>
                <a:camera prst="isometricOffAxis1Top"/>
                <a:lightRig rig="threePt" dir="t"/>
              </a:scene3d>
              <a:sp3d extrusionH="76200">
                <a:bevelT w="165100" h="152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 dirty="0"/>
              </a:p>
            </p:txBody>
          </p:sp>
          <p:cxnSp>
            <p:nvCxnSpPr>
              <p:cNvPr id="213" name="Conector reto 212">
                <a:extLst>
                  <a:ext uri="{FF2B5EF4-FFF2-40B4-BE49-F238E27FC236}">
                    <a16:creationId xmlns="" xmlns:a16="http://schemas.microsoft.com/office/drawing/2014/main" id="{26A7EC30-2BC5-464A-B614-B43C92E22E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98511" y="3118844"/>
                <a:ext cx="0" cy="972000"/>
              </a:xfrm>
              <a:prstGeom prst="line">
                <a:avLst/>
              </a:prstGeom>
              <a:ln w="6350">
                <a:solidFill>
                  <a:schemeClr val="bg2">
                    <a:lumMod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4" name="Retângulo 213">
                <a:extLst>
                  <a:ext uri="{FF2B5EF4-FFF2-40B4-BE49-F238E27FC236}">
                    <a16:creationId xmlns="" xmlns:a16="http://schemas.microsoft.com/office/drawing/2014/main" id="{3A299B4F-067A-47B4-9CA2-F2CAF5EC9D34}"/>
                  </a:ext>
                </a:extLst>
              </p:cNvPr>
              <p:cNvSpPr/>
              <p:nvPr/>
            </p:nvSpPr>
            <p:spPr>
              <a:xfrm>
                <a:off x="8715435" y="2273751"/>
                <a:ext cx="2700000" cy="1145309"/>
              </a:xfrm>
              <a:prstGeom prst="rect">
                <a:avLst/>
              </a:prstGeom>
              <a:blipFill dpi="0" rotWithShape="1">
                <a:blip r:embed="rId5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scene3d>
                <a:camera prst="isometricOffAxis1Top"/>
                <a:lightRig rig="threePt" dir="t"/>
              </a:scene3d>
              <a:sp3d extrusionH="76200">
                <a:bevelT w="165100" h="152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  <p:cxnSp>
            <p:nvCxnSpPr>
              <p:cNvPr id="215" name="Conector reto 214">
                <a:extLst>
                  <a:ext uri="{FF2B5EF4-FFF2-40B4-BE49-F238E27FC236}">
                    <a16:creationId xmlns="" xmlns:a16="http://schemas.microsoft.com/office/drawing/2014/main" id="{29034343-5B45-4064-8A2F-6088D0EC93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24973" y="3064126"/>
                <a:ext cx="0" cy="900000"/>
              </a:xfrm>
              <a:prstGeom prst="line">
                <a:avLst/>
              </a:prstGeom>
              <a:ln w="6350">
                <a:solidFill>
                  <a:schemeClr val="bg2">
                    <a:lumMod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6" name="Retângulo 215">
                <a:extLst>
                  <a:ext uri="{FF2B5EF4-FFF2-40B4-BE49-F238E27FC236}">
                    <a16:creationId xmlns="" xmlns:a16="http://schemas.microsoft.com/office/drawing/2014/main" id="{2154A65D-D623-47C4-AC57-00E4DF38C455}"/>
                  </a:ext>
                </a:extLst>
              </p:cNvPr>
              <p:cNvSpPr/>
              <p:nvPr/>
            </p:nvSpPr>
            <p:spPr>
              <a:xfrm>
                <a:off x="8823618" y="3454280"/>
                <a:ext cx="190800" cy="1145309"/>
              </a:xfrm>
              <a:prstGeom prst="rect">
                <a:avLst/>
              </a:prstGeom>
              <a:blipFill dpi="0" rotWithShape="1">
                <a:blip r:embed="rId6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scene3d>
                <a:camera prst="isometricOffAxis1Top"/>
                <a:lightRig rig="threePt" dir="t"/>
              </a:scene3d>
              <a:sp3d extrusionH="76200" prstMaterial="softEdge">
                <a:bevelT w="165100" h="152400"/>
                <a:extrusionClr>
                  <a:schemeClr val="accent6">
                    <a:lumMod val="50000"/>
                  </a:schemeClr>
                </a:extrusionClr>
                <a:contourClr>
                  <a:srgbClr val="006600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 dirty="0"/>
              </a:p>
            </p:txBody>
          </p:sp>
          <p:cxnSp>
            <p:nvCxnSpPr>
              <p:cNvPr id="217" name="Conector reto 216">
                <a:extLst>
                  <a:ext uri="{FF2B5EF4-FFF2-40B4-BE49-F238E27FC236}">
                    <a16:creationId xmlns="" xmlns:a16="http://schemas.microsoft.com/office/drawing/2014/main" id="{39980924-FD12-4545-A928-E3753305BE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80098" y="3419060"/>
                <a:ext cx="0" cy="972000"/>
              </a:xfrm>
              <a:prstGeom prst="line">
                <a:avLst/>
              </a:prstGeom>
              <a:ln w="6350">
                <a:solidFill>
                  <a:schemeClr val="bg2">
                    <a:lumMod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9" name="Agrupar 98">
              <a:extLst>
                <a:ext uri="{FF2B5EF4-FFF2-40B4-BE49-F238E27FC236}">
                  <a16:creationId xmlns="" xmlns:a16="http://schemas.microsoft.com/office/drawing/2014/main" id="{C5A6710A-FADC-4EBB-BBC2-48B6868E4F98}"/>
                </a:ext>
              </a:extLst>
            </p:cNvPr>
            <p:cNvGrpSpPr/>
            <p:nvPr/>
          </p:nvGrpSpPr>
          <p:grpSpPr>
            <a:xfrm>
              <a:off x="4315076" y="1654363"/>
              <a:ext cx="2926462" cy="2326496"/>
              <a:chOff x="4503350" y="2267449"/>
              <a:chExt cx="2926462" cy="2326496"/>
            </a:xfrm>
          </p:grpSpPr>
          <p:grpSp>
            <p:nvGrpSpPr>
              <p:cNvPr id="203" name="Agrupar 202">
                <a:extLst>
                  <a:ext uri="{FF2B5EF4-FFF2-40B4-BE49-F238E27FC236}">
                    <a16:creationId xmlns="" xmlns:a16="http://schemas.microsoft.com/office/drawing/2014/main" id="{9780B149-9307-48F9-9858-EA7536685067}"/>
                  </a:ext>
                </a:extLst>
              </p:cNvPr>
              <p:cNvGrpSpPr/>
              <p:nvPr/>
            </p:nvGrpSpPr>
            <p:grpSpPr>
              <a:xfrm>
                <a:off x="4724892" y="3252679"/>
                <a:ext cx="2593180" cy="1341266"/>
                <a:chOff x="4881648" y="3183007"/>
                <a:chExt cx="2593180" cy="1341266"/>
              </a:xfrm>
            </p:grpSpPr>
            <p:sp>
              <p:nvSpPr>
                <p:cNvPr id="209" name="Retângulo 208">
                  <a:extLst>
                    <a:ext uri="{FF2B5EF4-FFF2-40B4-BE49-F238E27FC236}">
                      <a16:creationId xmlns="" xmlns:a16="http://schemas.microsoft.com/office/drawing/2014/main" id="{4A8578DD-1A05-4A8C-BE1D-2891DB0F2661}"/>
                    </a:ext>
                  </a:extLst>
                </p:cNvPr>
                <p:cNvSpPr/>
                <p:nvPr/>
              </p:nvSpPr>
              <p:spPr>
                <a:xfrm>
                  <a:off x="5260828" y="3183007"/>
                  <a:ext cx="2214000" cy="1145309"/>
                </a:xfrm>
                <a:prstGeom prst="rect">
                  <a:avLst/>
                </a:prstGeom>
                <a:blipFill dpi="0" rotWithShape="1">
                  <a:blip r:embed="rId7" cstate="email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>
                  <a:noFill/>
                </a:ln>
                <a:scene3d>
                  <a:camera prst="isometricOffAxis1Top"/>
                  <a:lightRig rig="threePt" dir="t"/>
                </a:scene3d>
                <a:sp3d extrusionH="76200">
                  <a:bevelT w="165100" h="152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1400" dirty="0"/>
                </a:p>
              </p:txBody>
            </p:sp>
            <p:sp>
              <p:nvSpPr>
                <p:cNvPr id="210" name="Retângulo 209">
                  <a:extLst>
                    <a:ext uri="{FF2B5EF4-FFF2-40B4-BE49-F238E27FC236}">
                      <a16:creationId xmlns="" xmlns:a16="http://schemas.microsoft.com/office/drawing/2014/main" id="{14D8A840-6B60-45F6-A373-66703B558D7A}"/>
                    </a:ext>
                  </a:extLst>
                </p:cNvPr>
                <p:cNvSpPr/>
                <p:nvPr/>
              </p:nvSpPr>
              <p:spPr>
                <a:xfrm>
                  <a:off x="4881648" y="3378964"/>
                  <a:ext cx="486000" cy="1145309"/>
                </a:xfrm>
                <a:prstGeom prst="rect">
                  <a:avLst/>
                </a:prstGeom>
                <a:blipFill dpi="0" rotWithShape="1">
                  <a:blip r:embed="rId8" cstate="email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>
                  <a:noFill/>
                </a:ln>
                <a:scene3d>
                  <a:camera prst="isometricOffAxis1Top"/>
                  <a:lightRig rig="threePt" dir="t"/>
                </a:scene3d>
                <a:sp3d extrusionH="76200">
                  <a:bevelT w="165100" h="152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1400" dirty="0"/>
                </a:p>
              </p:txBody>
            </p:sp>
          </p:grpSp>
          <p:cxnSp>
            <p:nvCxnSpPr>
              <p:cNvPr id="204" name="Conector reto 203">
                <a:extLst>
                  <a:ext uri="{FF2B5EF4-FFF2-40B4-BE49-F238E27FC236}">
                    <a16:creationId xmlns="" xmlns:a16="http://schemas.microsoft.com/office/drawing/2014/main" id="{1C8AA1FA-C38C-4F52-B3B9-3DCE69B7A9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17235" y="2593425"/>
                <a:ext cx="0" cy="972000"/>
              </a:xfrm>
              <a:prstGeom prst="line">
                <a:avLst/>
              </a:prstGeom>
              <a:ln w="6350">
                <a:solidFill>
                  <a:schemeClr val="bg2">
                    <a:lumMod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Conector reto 204">
                <a:extLst>
                  <a:ext uri="{FF2B5EF4-FFF2-40B4-BE49-F238E27FC236}">
                    <a16:creationId xmlns="" xmlns:a16="http://schemas.microsoft.com/office/drawing/2014/main" id="{42B0469C-A1BE-46AD-96CB-E0CA45149D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03350" y="3084961"/>
                <a:ext cx="0" cy="972000"/>
              </a:xfrm>
              <a:prstGeom prst="line">
                <a:avLst/>
              </a:prstGeom>
              <a:ln w="6350">
                <a:solidFill>
                  <a:schemeClr val="bg2">
                    <a:lumMod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Conector reto 205">
                <a:extLst>
                  <a:ext uri="{FF2B5EF4-FFF2-40B4-BE49-F238E27FC236}">
                    <a16:creationId xmlns="" xmlns:a16="http://schemas.microsoft.com/office/drawing/2014/main" id="{87DD3A98-300F-4B6F-BAAC-04E7172987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29812" y="3030243"/>
                <a:ext cx="0" cy="900000"/>
              </a:xfrm>
              <a:prstGeom prst="line">
                <a:avLst/>
              </a:prstGeom>
              <a:ln w="6350">
                <a:solidFill>
                  <a:schemeClr val="bg2">
                    <a:lumMod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Conector reto 206">
                <a:extLst>
                  <a:ext uri="{FF2B5EF4-FFF2-40B4-BE49-F238E27FC236}">
                    <a16:creationId xmlns="" xmlns:a16="http://schemas.microsoft.com/office/drawing/2014/main" id="{91402441-7EE1-4484-97E5-E39BCF4798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84937" y="3385177"/>
                <a:ext cx="0" cy="1008984"/>
              </a:xfrm>
              <a:prstGeom prst="line">
                <a:avLst/>
              </a:prstGeom>
              <a:ln w="6350">
                <a:solidFill>
                  <a:schemeClr val="bg2">
                    <a:lumMod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8" name="Retângulo 207">
                <a:extLst>
                  <a:ext uri="{FF2B5EF4-FFF2-40B4-BE49-F238E27FC236}">
                    <a16:creationId xmlns="" xmlns:a16="http://schemas.microsoft.com/office/drawing/2014/main" id="{1AD49267-ED60-4170-B006-FAB4FE6BD577}"/>
                  </a:ext>
                </a:extLst>
              </p:cNvPr>
              <p:cNvSpPr/>
              <p:nvPr/>
            </p:nvSpPr>
            <p:spPr>
              <a:xfrm>
                <a:off x="4596516" y="2267449"/>
                <a:ext cx="2700000" cy="1145309"/>
              </a:xfrm>
              <a:prstGeom prst="rect">
                <a:avLst/>
              </a:prstGeom>
              <a:blipFill dpi="0" rotWithShape="1">
                <a:blip r:embed="rId5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scene3d>
                <a:camera prst="isometricOffAxis1Top"/>
                <a:lightRig rig="threePt" dir="t"/>
              </a:scene3d>
              <a:sp3d extrusionH="76200">
                <a:bevelT w="165100" h="152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</p:grpSp>
        <p:grpSp>
          <p:nvGrpSpPr>
            <p:cNvPr id="100" name="Agrupar 99">
              <a:extLst>
                <a:ext uri="{FF2B5EF4-FFF2-40B4-BE49-F238E27FC236}">
                  <a16:creationId xmlns="" xmlns:a16="http://schemas.microsoft.com/office/drawing/2014/main" id="{6F606426-094C-4A83-B78F-036E325C6CDA}"/>
                </a:ext>
              </a:extLst>
            </p:cNvPr>
            <p:cNvGrpSpPr/>
            <p:nvPr/>
          </p:nvGrpSpPr>
          <p:grpSpPr>
            <a:xfrm>
              <a:off x="661525" y="1713989"/>
              <a:ext cx="2926462" cy="2300152"/>
              <a:chOff x="799986" y="2466297"/>
              <a:chExt cx="2926462" cy="2300152"/>
            </a:xfrm>
          </p:grpSpPr>
          <p:grpSp>
            <p:nvGrpSpPr>
              <p:cNvPr id="195" name="Agrupar 194">
                <a:extLst>
                  <a:ext uri="{FF2B5EF4-FFF2-40B4-BE49-F238E27FC236}">
                    <a16:creationId xmlns="" xmlns:a16="http://schemas.microsoft.com/office/drawing/2014/main" id="{831CFA7B-2219-4A5A-A163-A14A7FA91DF1}"/>
                  </a:ext>
                </a:extLst>
              </p:cNvPr>
              <p:cNvGrpSpPr/>
              <p:nvPr/>
            </p:nvGrpSpPr>
            <p:grpSpPr>
              <a:xfrm>
                <a:off x="1012601" y="3429691"/>
                <a:ext cx="2605689" cy="1336758"/>
                <a:chOff x="2339622" y="4709281"/>
                <a:chExt cx="2605689" cy="1336758"/>
              </a:xfrm>
            </p:grpSpPr>
            <p:sp>
              <p:nvSpPr>
                <p:cNvPr id="201" name="Retângulo 200">
                  <a:extLst>
                    <a:ext uri="{FF2B5EF4-FFF2-40B4-BE49-F238E27FC236}">
                      <a16:creationId xmlns="" xmlns:a16="http://schemas.microsoft.com/office/drawing/2014/main" id="{BD0892CF-A78C-4502-9DD6-85941D542519}"/>
                    </a:ext>
                  </a:extLst>
                </p:cNvPr>
                <p:cNvSpPr/>
                <p:nvPr/>
              </p:nvSpPr>
              <p:spPr>
                <a:xfrm>
                  <a:off x="2972511" y="4709281"/>
                  <a:ext cx="1972800" cy="1145309"/>
                </a:xfrm>
                <a:prstGeom prst="rect">
                  <a:avLst/>
                </a:prstGeom>
                <a:blipFill dpi="0" rotWithShape="1">
                  <a:blip r:embed="rId9" cstate="email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>
                  <a:noFill/>
                </a:ln>
                <a:scene3d>
                  <a:camera prst="isometricOffAxis1Top"/>
                  <a:lightRig rig="threePt" dir="t"/>
                </a:scene3d>
                <a:sp3d extrusionH="76200">
                  <a:bevelT w="165100" h="152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1400" dirty="0"/>
                </a:p>
              </p:txBody>
            </p:sp>
            <p:sp>
              <p:nvSpPr>
                <p:cNvPr id="202" name="Retângulo 201">
                  <a:extLst>
                    <a:ext uri="{FF2B5EF4-FFF2-40B4-BE49-F238E27FC236}">
                      <a16:creationId xmlns="" xmlns:a16="http://schemas.microsoft.com/office/drawing/2014/main" id="{A8FE0F68-97C5-4E75-B4CC-D36F3418C0C5}"/>
                    </a:ext>
                  </a:extLst>
                </p:cNvPr>
                <p:cNvSpPr/>
                <p:nvPr/>
              </p:nvSpPr>
              <p:spPr>
                <a:xfrm>
                  <a:off x="2339622" y="4900730"/>
                  <a:ext cx="730800" cy="1145309"/>
                </a:xfrm>
                <a:prstGeom prst="rect">
                  <a:avLst/>
                </a:prstGeom>
                <a:blipFill dpi="0" rotWithShape="1">
                  <a:blip r:embed="rId10" cstate="email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>
                  <a:noFill/>
                </a:ln>
                <a:scene3d>
                  <a:camera prst="isometricOffAxis1Top"/>
                  <a:lightRig rig="threePt" dir="t"/>
                </a:scene3d>
                <a:sp3d extrusionH="76200">
                  <a:bevelT w="165100" h="152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1400"/>
                </a:p>
              </p:txBody>
            </p:sp>
          </p:grpSp>
          <p:cxnSp>
            <p:nvCxnSpPr>
              <p:cNvPr id="196" name="Conector reto 195">
                <a:extLst>
                  <a:ext uri="{FF2B5EF4-FFF2-40B4-BE49-F238E27FC236}">
                    <a16:creationId xmlns="" xmlns:a16="http://schemas.microsoft.com/office/drawing/2014/main" id="{FC6E022D-9224-45FE-B578-0710223EC7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13871" y="2807556"/>
                <a:ext cx="0" cy="972000"/>
              </a:xfrm>
              <a:prstGeom prst="line">
                <a:avLst/>
              </a:prstGeom>
              <a:ln w="6350">
                <a:solidFill>
                  <a:schemeClr val="bg2">
                    <a:lumMod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Conector reto 196">
                <a:extLst>
                  <a:ext uri="{FF2B5EF4-FFF2-40B4-BE49-F238E27FC236}">
                    <a16:creationId xmlns="" xmlns:a16="http://schemas.microsoft.com/office/drawing/2014/main" id="{CCE76D87-EF92-4DDF-A39F-7DC6F0419D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9986" y="3299092"/>
                <a:ext cx="0" cy="972000"/>
              </a:xfrm>
              <a:prstGeom prst="line">
                <a:avLst/>
              </a:prstGeom>
              <a:ln w="6350">
                <a:solidFill>
                  <a:schemeClr val="bg2">
                    <a:lumMod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Conector reto 197">
                <a:extLst>
                  <a:ext uri="{FF2B5EF4-FFF2-40B4-BE49-F238E27FC236}">
                    <a16:creationId xmlns="" xmlns:a16="http://schemas.microsoft.com/office/drawing/2014/main" id="{365D42E7-8808-4121-881A-D83F82318F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6448" y="3244374"/>
                <a:ext cx="0" cy="828000"/>
              </a:xfrm>
              <a:prstGeom prst="line">
                <a:avLst/>
              </a:prstGeom>
              <a:ln w="6350">
                <a:solidFill>
                  <a:schemeClr val="bg2">
                    <a:lumMod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Conector reto 198">
                <a:extLst>
                  <a:ext uri="{FF2B5EF4-FFF2-40B4-BE49-F238E27FC236}">
                    <a16:creationId xmlns="" xmlns:a16="http://schemas.microsoft.com/office/drawing/2014/main" id="{E6C20B84-5753-4218-ABD7-F29B440EB6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90282" y="3590599"/>
                <a:ext cx="0" cy="1008984"/>
              </a:xfrm>
              <a:prstGeom prst="line">
                <a:avLst/>
              </a:prstGeom>
              <a:ln w="6350">
                <a:solidFill>
                  <a:schemeClr val="bg2">
                    <a:lumMod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0" name="Retângulo 199">
                <a:extLst>
                  <a:ext uri="{FF2B5EF4-FFF2-40B4-BE49-F238E27FC236}">
                    <a16:creationId xmlns="" xmlns:a16="http://schemas.microsoft.com/office/drawing/2014/main" id="{07646374-1E37-493E-A713-BA02F28B8A5A}"/>
                  </a:ext>
                </a:extLst>
              </p:cNvPr>
              <p:cNvSpPr/>
              <p:nvPr/>
            </p:nvSpPr>
            <p:spPr>
              <a:xfrm>
                <a:off x="909793" y="2466297"/>
                <a:ext cx="2700000" cy="1145309"/>
              </a:xfrm>
              <a:prstGeom prst="rect">
                <a:avLst/>
              </a:prstGeom>
              <a:blipFill dpi="0" rotWithShape="1">
                <a:blip r:embed="rId5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scene3d>
                <a:camera prst="isometricOffAxis1Top"/>
                <a:lightRig rig="threePt" dir="t"/>
              </a:scene3d>
              <a:sp3d extrusionH="76200">
                <a:bevelT w="165100" h="152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</p:grpSp>
        <p:sp>
          <p:nvSpPr>
            <p:cNvPr id="101" name="CaixaDeTexto 100">
              <a:extLst>
                <a:ext uri="{FF2B5EF4-FFF2-40B4-BE49-F238E27FC236}">
                  <a16:creationId xmlns="" xmlns:a16="http://schemas.microsoft.com/office/drawing/2014/main" id="{C3E692C7-136A-4A3C-B718-8B40AB2C112C}"/>
                </a:ext>
              </a:extLst>
            </p:cNvPr>
            <p:cNvSpPr txBox="1"/>
            <p:nvPr/>
          </p:nvSpPr>
          <p:spPr>
            <a:xfrm>
              <a:off x="943271" y="981541"/>
              <a:ext cx="2601203" cy="639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Cerrado</a:t>
              </a:r>
            </a:p>
            <a:p>
              <a:pPr algn="ctr"/>
              <a:r>
                <a:rPr lang="pt-BR" sz="1600" b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2001/02- 2006/07</a:t>
              </a:r>
            </a:p>
          </p:txBody>
        </p:sp>
        <p:sp>
          <p:nvSpPr>
            <p:cNvPr id="102" name="CaixaDeTexto 101">
              <a:extLst>
                <a:ext uri="{FF2B5EF4-FFF2-40B4-BE49-F238E27FC236}">
                  <a16:creationId xmlns="" xmlns:a16="http://schemas.microsoft.com/office/drawing/2014/main" id="{0D75F48E-4D5A-404F-84AE-628C29526E32}"/>
                </a:ext>
              </a:extLst>
            </p:cNvPr>
            <p:cNvSpPr txBox="1"/>
            <p:nvPr/>
          </p:nvSpPr>
          <p:spPr>
            <a:xfrm>
              <a:off x="4509684" y="1007047"/>
              <a:ext cx="2699996" cy="639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Cerrado</a:t>
              </a:r>
            </a:p>
            <a:p>
              <a:pPr algn="ctr"/>
              <a:r>
                <a:rPr lang="pt-BR" sz="1600" b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2006/07- 2013/14</a:t>
              </a:r>
            </a:p>
          </p:txBody>
        </p:sp>
        <p:sp>
          <p:nvSpPr>
            <p:cNvPr id="103" name="CaixaDeTexto 102">
              <a:extLst>
                <a:ext uri="{FF2B5EF4-FFF2-40B4-BE49-F238E27FC236}">
                  <a16:creationId xmlns="" xmlns:a16="http://schemas.microsoft.com/office/drawing/2014/main" id="{BCF5C12A-5CB0-4154-867E-2BA0EFB856B7}"/>
                </a:ext>
              </a:extLst>
            </p:cNvPr>
            <p:cNvSpPr txBox="1"/>
            <p:nvPr/>
          </p:nvSpPr>
          <p:spPr>
            <a:xfrm>
              <a:off x="8307416" y="979779"/>
              <a:ext cx="2699996" cy="639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Cerrado</a:t>
              </a:r>
            </a:p>
            <a:p>
              <a:pPr algn="ctr"/>
              <a:r>
                <a:rPr lang="pt-BR" sz="1600" b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2013/14- 2016/17</a:t>
              </a:r>
            </a:p>
          </p:txBody>
        </p:sp>
        <p:sp>
          <p:nvSpPr>
            <p:cNvPr id="110" name="CaixaDeTexto 109">
              <a:extLst>
                <a:ext uri="{FF2B5EF4-FFF2-40B4-BE49-F238E27FC236}">
                  <a16:creationId xmlns="" xmlns:a16="http://schemas.microsoft.com/office/drawing/2014/main" id="{5F56DCEB-DDE8-4E78-8881-98974BCC982F}"/>
                </a:ext>
              </a:extLst>
            </p:cNvPr>
            <p:cNvSpPr txBox="1"/>
            <p:nvPr/>
          </p:nvSpPr>
          <p:spPr>
            <a:xfrm>
              <a:off x="1217181" y="3833902"/>
              <a:ext cx="2059532" cy="302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chemeClr val="bg2">
                      <a:lumMod val="25000"/>
                    </a:schemeClr>
                  </a:solidFill>
                </a:rPr>
                <a:t>27</a:t>
              </a:r>
              <a:r>
                <a:rPr lang="pt-BR" sz="1100" b="1" dirty="0">
                  <a:solidFill>
                    <a:schemeClr val="bg2">
                      <a:lumMod val="25000"/>
                    </a:schemeClr>
                  </a:solidFill>
                </a:rPr>
                <a:t>% </a:t>
              </a:r>
              <a:r>
                <a:rPr lang="pt-BR" sz="1050" dirty="0">
                  <a:solidFill>
                    <a:schemeClr val="bg2">
                      <a:lumMod val="25000"/>
                    </a:schemeClr>
                  </a:solidFill>
                </a:rPr>
                <a:t>vegetação nativa</a:t>
              </a:r>
              <a:endParaRPr lang="pt-BR" sz="11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grpSp>
          <p:nvGrpSpPr>
            <p:cNvPr id="111" name="Agrupar 110">
              <a:extLst>
                <a:ext uri="{FF2B5EF4-FFF2-40B4-BE49-F238E27FC236}">
                  <a16:creationId xmlns="" xmlns:a16="http://schemas.microsoft.com/office/drawing/2014/main" id="{EE5FB91C-E6A5-4487-B5A4-E517DD3B49ED}"/>
                </a:ext>
              </a:extLst>
            </p:cNvPr>
            <p:cNvGrpSpPr/>
            <p:nvPr/>
          </p:nvGrpSpPr>
          <p:grpSpPr>
            <a:xfrm>
              <a:off x="1250528" y="3784209"/>
              <a:ext cx="531566" cy="293368"/>
              <a:chOff x="1550126" y="4199431"/>
              <a:chExt cx="468000" cy="360000"/>
            </a:xfrm>
          </p:grpSpPr>
          <p:cxnSp>
            <p:nvCxnSpPr>
              <p:cNvPr id="193" name="Conector reto 192">
                <a:extLst>
                  <a:ext uri="{FF2B5EF4-FFF2-40B4-BE49-F238E27FC236}">
                    <a16:creationId xmlns="" xmlns:a16="http://schemas.microsoft.com/office/drawing/2014/main" id="{AD1C4CBA-6792-4149-BDAA-E4A50693FC6E}"/>
                  </a:ext>
                </a:extLst>
              </p:cNvPr>
              <p:cNvCxnSpPr/>
              <p:nvPr/>
            </p:nvCxnSpPr>
            <p:spPr>
              <a:xfrm>
                <a:off x="1550126" y="4199431"/>
                <a:ext cx="0" cy="360000"/>
              </a:xfrm>
              <a:prstGeom prst="line">
                <a:avLst/>
              </a:prstGeom>
              <a:ln w="3175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Conector reto 193">
                <a:extLst>
                  <a:ext uri="{FF2B5EF4-FFF2-40B4-BE49-F238E27FC236}">
                    <a16:creationId xmlns="" xmlns:a16="http://schemas.microsoft.com/office/drawing/2014/main" id="{6C918788-CD08-4FD8-92D2-BE2F97D30482}"/>
                  </a:ext>
                </a:extLst>
              </p:cNvPr>
              <p:cNvCxnSpPr/>
              <p:nvPr/>
            </p:nvCxnSpPr>
            <p:spPr>
              <a:xfrm>
                <a:off x="1550126" y="4559431"/>
                <a:ext cx="468000" cy="0"/>
              </a:xfrm>
              <a:prstGeom prst="line">
                <a:avLst/>
              </a:prstGeom>
              <a:ln w="3175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6" name="CaixaDeTexto 115">
              <a:extLst>
                <a:ext uri="{FF2B5EF4-FFF2-40B4-BE49-F238E27FC236}">
                  <a16:creationId xmlns="" xmlns:a16="http://schemas.microsoft.com/office/drawing/2014/main" id="{6B4B9D96-8E07-4756-BE63-D7FF5C2C5B9A}"/>
                </a:ext>
              </a:extLst>
            </p:cNvPr>
            <p:cNvSpPr txBox="1"/>
            <p:nvPr/>
          </p:nvSpPr>
          <p:spPr>
            <a:xfrm>
              <a:off x="5074379" y="3796559"/>
              <a:ext cx="609176" cy="302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 dirty="0">
                  <a:solidFill>
                    <a:schemeClr val="bg2">
                      <a:lumMod val="25000"/>
                    </a:schemeClr>
                  </a:solidFill>
                </a:rPr>
                <a:t>18%</a:t>
              </a:r>
            </a:p>
          </p:txBody>
        </p:sp>
        <p:grpSp>
          <p:nvGrpSpPr>
            <p:cNvPr id="121" name="Agrupar 120">
              <a:extLst>
                <a:ext uri="{FF2B5EF4-FFF2-40B4-BE49-F238E27FC236}">
                  <a16:creationId xmlns="" xmlns:a16="http://schemas.microsoft.com/office/drawing/2014/main" id="{B7CB8DE7-6E26-4B1A-A28A-63E6CC579C47}"/>
                </a:ext>
              </a:extLst>
            </p:cNvPr>
            <p:cNvGrpSpPr/>
            <p:nvPr/>
          </p:nvGrpSpPr>
          <p:grpSpPr>
            <a:xfrm>
              <a:off x="5051569" y="3757762"/>
              <a:ext cx="468000" cy="307777"/>
              <a:chOff x="1550126" y="4199431"/>
              <a:chExt cx="468000" cy="360000"/>
            </a:xfrm>
          </p:grpSpPr>
          <p:cxnSp>
            <p:nvCxnSpPr>
              <p:cNvPr id="191" name="Conector reto 190">
                <a:extLst>
                  <a:ext uri="{FF2B5EF4-FFF2-40B4-BE49-F238E27FC236}">
                    <a16:creationId xmlns="" xmlns:a16="http://schemas.microsoft.com/office/drawing/2014/main" id="{A6D1501B-5511-428D-8489-B17AC890EB9C}"/>
                  </a:ext>
                </a:extLst>
              </p:cNvPr>
              <p:cNvCxnSpPr/>
              <p:nvPr/>
            </p:nvCxnSpPr>
            <p:spPr>
              <a:xfrm>
                <a:off x="1550126" y="4199431"/>
                <a:ext cx="0" cy="360000"/>
              </a:xfrm>
              <a:prstGeom prst="line">
                <a:avLst/>
              </a:prstGeom>
              <a:ln w="3175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Conector reto 191">
                <a:extLst>
                  <a:ext uri="{FF2B5EF4-FFF2-40B4-BE49-F238E27FC236}">
                    <a16:creationId xmlns="" xmlns:a16="http://schemas.microsoft.com/office/drawing/2014/main" id="{87593AE1-80C8-424D-883B-FFF220FA21C1}"/>
                  </a:ext>
                </a:extLst>
              </p:cNvPr>
              <p:cNvCxnSpPr/>
              <p:nvPr/>
            </p:nvCxnSpPr>
            <p:spPr>
              <a:xfrm>
                <a:off x="1550126" y="4559431"/>
                <a:ext cx="468000" cy="0"/>
              </a:xfrm>
              <a:prstGeom prst="line">
                <a:avLst/>
              </a:prstGeom>
              <a:ln w="3175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6" name="CaixaDeTexto 125">
              <a:extLst>
                <a:ext uri="{FF2B5EF4-FFF2-40B4-BE49-F238E27FC236}">
                  <a16:creationId xmlns="" xmlns:a16="http://schemas.microsoft.com/office/drawing/2014/main" id="{E899270D-BA38-47ED-A94E-3C4D4F8000C9}"/>
                </a:ext>
              </a:extLst>
            </p:cNvPr>
            <p:cNvSpPr txBox="1"/>
            <p:nvPr/>
          </p:nvSpPr>
          <p:spPr>
            <a:xfrm>
              <a:off x="8950905" y="3690345"/>
              <a:ext cx="529306" cy="302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 dirty="0">
                  <a:solidFill>
                    <a:schemeClr val="bg2">
                      <a:lumMod val="25000"/>
                    </a:schemeClr>
                  </a:solidFill>
                </a:rPr>
                <a:t>7%</a:t>
              </a:r>
            </a:p>
          </p:txBody>
        </p:sp>
        <p:grpSp>
          <p:nvGrpSpPr>
            <p:cNvPr id="127" name="Agrupar 126">
              <a:extLst>
                <a:ext uri="{FF2B5EF4-FFF2-40B4-BE49-F238E27FC236}">
                  <a16:creationId xmlns="" xmlns:a16="http://schemas.microsoft.com/office/drawing/2014/main" id="{C5E0673C-C226-41A9-BEC0-F555F340BBDE}"/>
                </a:ext>
              </a:extLst>
            </p:cNvPr>
            <p:cNvGrpSpPr/>
            <p:nvPr/>
          </p:nvGrpSpPr>
          <p:grpSpPr>
            <a:xfrm>
              <a:off x="8789653" y="3778149"/>
              <a:ext cx="468000" cy="276924"/>
              <a:chOff x="1550126" y="4199431"/>
              <a:chExt cx="468000" cy="360000"/>
            </a:xfrm>
          </p:grpSpPr>
          <p:cxnSp>
            <p:nvCxnSpPr>
              <p:cNvPr id="189" name="Conector reto 188">
                <a:extLst>
                  <a:ext uri="{FF2B5EF4-FFF2-40B4-BE49-F238E27FC236}">
                    <a16:creationId xmlns="" xmlns:a16="http://schemas.microsoft.com/office/drawing/2014/main" id="{E06A3877-0B5A-4A7F-998F-FFF0A0C1A8B7}"/>
                  </a:ext>
                </a:extLst>
              </p:cNvPr>
              <p:cNvCxnSpPr/>
              <p:nvPr/>
            </p:nvCxnSpPr>
            <p:spPr>
              <a:xfrm>
                <a:off x="1550126" y="4199431"/>
                <a:ext cx="0" cy="360000"/>
              </a:xfrm>
              <a:prstGeom prst="line">
                <a:avLst/>
              </a:prstGeom>
              <a:ln w="3175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Conector reto 189">
                <a:extLst>
                  <a:ext uri="{FF2B5EF4-FFF2-40B4-BE49-F238E27FC236}">
                    <a16:creationId xmlns="" xmlns:a16="http://schemas.microsoft.com/office/drawing/2014/main" id="{397B337D-282E-416C-BB59-70C1FF702051}"/>
                  </a:ext>
                </a:extLst>
              </p:cNvPr>
              <p:cNvCxnSpPr/>
              <p:nvPr/>
            </p:nvCxnSpPr>
            <p:spPr>
              <a:xfrm>
                <a:off x="1550126" y="4559431"/>
                <a:ext cx="468000" cy="0"/>
              </a:xfrm>
              <a:prstGeom prst="line">
                <a:avLst/>
              </a:prstGeom>
              <a:ln w="3175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8" name="Retângulo 127">
              <a:extLst>
                <a:ext uri="{FF2B5EF4-FFF2-40B4-BE49-F238E27FC236}">
                  <a16:creationId xmlns="" xmlns:a16="http://schemas.microsoft.com/office/drawing/2014/main" id="{FB785505-0741-4CC9-8CBA-AD6CD46E8A61}"/>
                </a:ext>
              </a:extLst>
            </p:cNvPr>
            <p:cNvSpPr/>
            <p:nvPr/>
          </p:nvSpPr>
          <p:spPr>
            <a:xfrm>
              <a:off x="3948434" y="1001491"/>
              <a:ext cx="110439" cy="3233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  <p:sp>
          <p:nvSpPr>
            <p:cNvPr id="129" name="Retângulo 128">
              <a:extLst>
                <a:ext uri="{FF2B5EF4-FFF2-40B4-BE49-F238E27FC236}">
                  <a16:creationId xmlns="" xmlns:a16="http://schemas.microsoft.com/office/drawing/2014/main" id="{204A80F1-9FE8-47D4-8432-428354D7D537}"/>
                </a:ext>
              </a:extLst>
            </p:cNvPr>
            <p:cNvSpPr/>
            <p:nvPr/>
          </p:nvSpPr>
          <p:spPr>
            <a:xfrm>
              <a:off x="7693483" y="971786"/>
              <a:ext cx="110439" cy="3233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  <p:sp>
          <p:nvSpPr>
            <p:cNvPr id="130" name="Retângulo 129">
              <a:extLst>
                <a:ext uri="{FF2B5EF4-FFF2-40B4-BE49-F238E27FC236}">
                  <a16:creationId xmlns="" xmlns:a16="http://schemas.microsoft.com/office/drawing/2014/main" id="{F9EAD696-8140-4D40-86D5-3355A8A2BF02}"/>
                </a:ext>
              </a:extLst>
            </p:cNvPr>
            <p:cNvSpPr/>
            <p:nvPr/>
          </p:nvSpPr>
          <p:spPr>
            <a:xfrm>
              <a:off x="217377" y="4156459"/>
              <a:ext cx="11390810" cy="862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  <p:pic>
          <p:nvPicPr>
            <p:cNvPr id="131" name="Imagem 130">
              <a:extLst>
                <a:ext uri="{FF2B5EF4-FFF2-40B4-BE49-F238E27FC236}">
                  <a16:creationId xmlns="" xmlns:a16="http://schemas.microsoft.com/office/drawing/2014/main" id="{6A6FC376-F1B1-42EC-8BCF-4A92B8B045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599" t="774" r="470" b="3194"/>
            <a:stretch/>
          </p:blipFill>
          <p:spPr>
            <a:xfrm>
              <a:off x="327690" y="4281757"/>
              <a:ext cx="11041068" cy="1873479"/>
            </a:xfrm>
            <a:prstGeom prst="rect">
              <a:avLst/>
            </a:prstGeom>
            <a:ln>
              <a:noFill/>
            </a:ln>
          </p:spPr>
        </p:pic>
        <p:sp>
          <p:nvSpPr>
            <p:cNvPr id="132" name="Retângulo 131">
              <a:extLst>
                <a:ext uri="{FF2B5EF4-FFF2-40B4-BE49-F238E27FC236}">
                  <a16:creationId xmlns="" xmlns:a16="http://schemas.microsoft.com/office/drawing/2014/main" id="{C0B8E361-9717-4345-A451-3612FE58A1FD}"/>
                </a:ext>
              </a:extLst>
            </p:cNvPr>
            <p:cNvSpPr/>
            <p:nvPr/>
          </p:nvSpPr>
          <p:spPr>
            <a:xfrm>
              <a:off x="663734" y="4555893"/>
              <a:ext cx="10590454" cy="121128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  <p:pic>
          <p:nvPicPr>
            <p:cNvPr id="133" name="Imagem 132">
              <a:extLst>
                <a:ext uri="{FF2B5EF4-FFF2-40B4-BE49-F238E27FC236}">
                  <a16:creationId xmlns="" xmlns:a16="http://schemas.microsoft.com/office/drawing/2014/main" id="{0ED8A7EA-B754-4BA1-B270-0CB9733DFF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8850" t="782" r="85888" b="23436"/>
            <a:stretch/>
          </p:blipFill>
          <p:spPr>
            <a:xfrm>
              <a:off x="705055" y="4280094"/>
              <a:ext cx="581276" cy="1478412"/>
            </a:xfrm>
            <a:prstGeom prst="rect">
              <a:avLst/>
            </a:prstGeom>
          </p:spPr>
        </p:pic>
        <p:pic>
          <p:nvPicPr>
            <p:cNvPr id="134" name="Imagem 133">
              <a:extLst>
                <a:ext uri="{FF2B5EF4-FFF2-40B4-BE49-F238E27FC236}">
                  <a16:creationId xmlns="" xmlns:a16="http://schemas.microsoft.com/office/drawing/2014/main" id="{42C1B99E-48FC-406D-9CF2-27C96B74E8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0844" t="12300" r="62029" b="23944"/>
            <a:stretch/>
          </p:blipFill>
          <p:spPr>
            <a:xfrm>
              <a:off x="3220154" y="4516036"/>
              <a:ext cx="787380" cy="1243797"/>
            </a:xfrm>
            <a:prstGeom prst="rect">
              <a:avLst/>
            </a:prstGeom>
          </p:spPr>
        </p:pic>
        <p:pic>
          <p:nvPicPr>
            <p:cNvPr id="135" name="Imagem 134">
              <a:extLst>
                <a:ext uri="{FF2B5EF4-FFF2-40B4-BE49-F238E27FC236}">
                  <a16:creationId xmlns="" xmlns:a16="http://schemas.microsoft.com/office/drawing/2014/main" id="{37DB0910-AE8A-4FDF-AC54-7B2106591E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54099" t="9210" r="38224" b="23291"/>
            <a:stretch/>
          </p:blipFill>
          <p:spPr>
            <a:xfrm>
              <a:off x="6799268" y="4443399"/>
              <a:ext cx="848071" cy="1316788"/>
            </a:xfrm>
            <a:prstGeom prst="rect">
              <a:avLst/>
            </a:prstGeom>
          </p:spPr>
        </p:pic>
        <p:pic>
          <p:nvPicPr>
            <p:cNvPr id="136" name="Imagem 135">
              <a:extLst>
                <a:ext uri="{FF2B5EF4-FFF2-40B4-BE49-F238E27FC236}">
                  <a16:creationId xmlns="" xmlns:a16="http://schemas.microsoft.com/office/drawing/2014/main" id="{D9800BFB-1237-4244-A1EC-CFCB2ADC28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79956" t="12746" r="14128" b="25163"/>
            <a:stretch/>
          </p:blipFill>
          <p:spPr>
            <a:xfrm>
              <a:off x="9832762" y="4542341"/>
              <a:ext cx="653420" cy="1211284"/>
            </a:xfrm>
            <a:prstGeom prst="rect">
              <a:avLst/>
            </a:prstGeom>
          </p:spPr>
        </p:pic>
        <p:sp>
          <p:nvSpPr>
            <p:cNvPr id="137" name="CaixaDeTexto 136">
              <a:extLst>
                <a:ext uri="{FF2B5EF4-FFF2-40B4-BE49-F238E27FC236}">
                  <a16:creationId xmlns="" xmlns:a16="http://schemas.microsoft.com/office/drawing/2014/main" id="{3EC6C0A6-BB9F-42CD-9133-4F4956F1F37C}"/>
                </a:ext>
              </a:extLst>
            </p:cNvPr>
            <p:cNvSpPr txBox="1"/>
            <p:nvPr/>
          </p:nvSpPr>
          <p:spPr>
            <a:xfrm>
              <a:off x="528734" y="5776881"/>
              <a:ext cx="845663" cy="437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0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Soja </a:t>
              </a:r>
            </a:p>
            <a:p>
              <a:pPr algn="ctr"/>
              <a:r>
                <a:rPr lang="pt-BR" sz="10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2001/02</a:t>
              </a:r>
            </a:p>
          </p:txBody>
        </p:sp>
        <p:sp>
          <p:nvSpPr>
            <p:cNvPr id="138" name="CaixaDeTexto 137">
              <a:extLst>
                <a:ext uri="{FF2B5EF4-FFF2-40B4-BE49-F238E27FC236}">
                  <a16:creationId xmlns="" xmlns:a16="http://schemas.microsoft.com/office/drawing/2014/main" id="{D83E0F9E-0CC6-405C-978A-5C5FE0888451}"/>
                </a:ext>
              </a:extLst>
            </p:cNvPr>
            <p:cNvSpPr txBox="1"/>
            <p:nvPr/>
          </p:nvSpPr>
          <p:spPr>
            <a:xfrm>
              <a:off x="3163592" y="5788428"/>
              <a:ext cx="1033490" cy="437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0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Soja </a:t>
              </a:r>
            </a:p>
            <a:p>
              <a:pPr algn="ctr"/>
              <a:r>
                <a:rPr lang="pt-BR" sz="10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2006/07</a:t>
              </a:r>
            </a:p>
          </p:txBody>
        </p:sp>
        <p:sp>
          <p:nvSpPr>
            <p:cNvPr id="139" name="CaixaDeTexto 138">
              <a:extLst>
                <a:ext uri="{FF2B5EF4-FFF2-40B4-BE49-F238E27FC236}">
                  <a16:creationId xmlns="" xmlns:a16="http://schemas.microsoft.com/office/drawing/2014/main" id="{1806A5EB-F46A-46AA-B1E9-B2CADF155ED4}"/>
                </a:ext>
              </a:extLst>
            </p:cNvPr>
            <p:cNvSpPr txBox="1"/>
            <p:nvPr/>
          </p:nvSpPr>
          <p:spPr>
            <a:xfrm>
              <a:off x="6786775" y="5782638"/>
              <a:ext cx="1107764" cy="437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0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Soja </a:t>
              </a:r>
            </a:p>
            <a:p>
              <a:pPr algn="ctr"/>
              <a:r>
                <a:rPr lang="pt-BR" sz="10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20013/14</a:t>
              </a:r>
            </a:p>
          </p:txBody>
        </p:sp>
        <p:sp>
          <p:nvSpPr>
            <p:cNvPr id="140" name="CaixaDeTexto 139">
              <a:extLst>
                <a:ext uri="{FF2B5EF4-FFF2-40B4-BE49-F238E27FC236}">
                  <a16:creationId xmlns="" xmlns:a16="http://schemas.microsoft.com/office/drawing/2014/main" id="{13FA4173-8A7F-4E97-9A96-2619E8EDF816}"/>
                </a:ext>
              </a:extLst>
            </p:cNvPr>
            <p:cNvSpPr txBox="1"/>
            <p:nvPr/>
          </p:nvSpPr>
          <p:spPr>
            <a:xfrm>
              <a:off x="9686812" y="5777280"/>
              <a:ext cx="940761" cy="437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0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Soja </a:t>
              </a:r>
            </a:p>
            <a:p>
              <a:pPr algn="ctr"/>
              <a:r>
                <a:rPr lang="pt-BR" sz="10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20016/17</a:t>
              </a:r>
            </a:p>
          </p:txBody>
        </p:sp>
        <p:sp>
          <p:nvSpPr>
            <p:cNvPr id="141" name="Retângulo 140">
              <a:extLst>
                <a:ext uri="{FF2B5EF4-FFF2-40B4-BE49-F238E27FC236}">
                  <a16:creationId xmlns="" xmlns:a16="http://schemas.microsoft.com/office/drawing/2014/main" id="{B9622448-0BE9-40E7-851D-A99FCB152015}"/>
                </a:ext>
              </a:extLst>
            </p:cNvPr>
            <p:cNvSpPr/>
            <p:nvPr/>
          </p:nvSpPr>
          <p:spPr>
            <a:xfrm>
              <a:off x="5064447" y="5879805"/>
              <a:ext cx="1653881" cy="21923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  <p:grpSp>
          <p:nvGrpSpPr>
            <p:cNvPr id="147" name="Agrupar 146">
              <a:extLst>
                <a:ext uri="{FF2B5EF4-FFF2-40B4-BE49-F238E27FC236}">
                  <a16:creationId xmlns="" xmlns:a16="http://schemas.microsoft.com/office/drawing/2014/main" id="{68D2C8E9-D70E-4457-8B17-78072086F17E}"/>
                </a:ext>
              </a:extLst>
            </p:cNvPr>
            <p:cNvGrpSpPr/>
            <p:nvPr/>
          </p:nvGrpSpPr>
          <p:grpSpPr>
            <a:xfrm>
              <a:off x="957227" y="4932030"/>
              <a:ext cx="2753258" cy="302346"/>
              <a:chOff x="853440" y="4910764"/>
              <a:chExt cx="3156563" cy="302346"/>
            </a:xfrm>
          </p:grpSpPr>
          <p:cxnSp>
            <p:nvCxnSpPr>
              <p:cNvPr id="186" name="Conector reto 185">
                <a:extLst>
                  <a:ext uri="{FF2B5EF4-FFF2-40B4-BE49-F238E27FC236}">
                    <a16:creationId xmlns="" xmlns:a16="http://schemas.microsoft.com/office/drawing/2014/main" id="{815F4D07-4AFD-4ADB-B49F-358F7F3E9623}"/>
                  </a:ext>
                </a:extLst>
              </p:cNvPr>
              <p:cNvCxnSpPr/>
              <p:nvPr/>
            </p:nvCxnSpPr>
            <p:spPr>
              <a:xfrm flipV="1">
                <a:off x="853440" y="4934436"/>
                <a:ext cx="0" cy="278674"/>
              </a:xfrm>
              <a:prstGeom prst="line">
                <a:avLst/>
              </a:prstGeom>
              <a:ln>
                <a:solidFill>
                  <a:schemeClr val="bg2">
                    <a:lumMod val="2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Conector reto 186">
                <a:extLst>
                  <a:ext uri="{FF2B5EF4-FFF2-40B4-BE49-F238E27FC236}">
                    <a16:creationId xmlns="" xmlns:a16="http://schemas.microsoft.com/office/drawing/2014/main" id="{30DFF93F-7521-4C45-97C1-C59CCA4D306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53440" y="4910764"/>
                <a:ext cx="3155039" cy="3806"/>
              </a:xfrm>
              <a:prstGeom prst="line">
                <a:avLst/>
              </a:prstGeom>
              <a:ln>
                <a:solidFill>
                  <a:schemeClr val="bg2">
                    <a:lumMod val="2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Conector reto 187">
                <a:extLst>
                  <a:ext uri="{FF2B5EF4-FFF2-40B4-BE49-F238E27FC236}">
                    <a16:creationId xmlns="" xmlns:a16="http://schemas.microsoft.com/office/drawing/2014/main" id="{6ADD510A-903A-4954-B145-82DF70DFB34A}"/>
                  </a:ext>
                </a:extLst>
              </p:cNvPr>
              <p:cNvCxnSpPr/>
              <p:nvPr/>
            </p:nvCxnSpPr>
            <p:spPr>
              <a:xfrm>
                <a:off x="4010003" y="4914569"/>
                <a:ext cx="0" cy="156754"/>
              </a:xfrm>
              <a:prstGeom prst="line">
                <a:avLst/>
              </a:prstGeom>
              <a:ln>
                <a:solidFill>
                  <a:schemeClr val="bg2">
                    <a:lumMod val="2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1" name="Agrupar 150">
              <a:extLst>
                <a:ext uri="{FF2B5EF4-FFF2-40B4-BE49-F238E27FC236}">
                  <a16:creationId xmlns="" xmlns:a16="http://schemas.microsoft.com/office/drawing/2014/main" id="{21D9B9D0-1008-423D-B9F9-1B5959E62DE2}"/>
                </a:ext>
              </a:extLst>
            </p:cNvPr>
            <p:cNvGrpSpPr/>
            <p:nvPr/>
          </p:nvGrpSpPr>
          <p:grpSpPr>
            <a:xfrm>
              <a:off x="3706875" y="4608387"/>
              <a:ext cx="3658096" cy="238707"/>
              <a:chOff x="847959" y="5040796"/>
              <a:chExt cx="3157008" cy="151378"/>
            </a:xfrm>
          </p:grpSpPr>
          <p:cxnSp>
            <p:nvCxnSpPr>
              <p:cNvPr id="183" name="Conector reto 182">
                <a:extLst>
                  <a:ext uri="{FF2B5EF4-FFF2-40B4-BE49-F238E27FC236}">
                    <a16:creationId xmlns="" xmlns:a16="http://schemas.microsoft.com/office/drawing/2014/main" id="{77DFEBEE-F22D-4958-9FEB-F28B7892EE0B}"/>
                  </a:ext>
                </a:extLst>
              </p:cNvPr>
              <p:cNvCxnSpPr/>
              <p:nvPr/>
            </p:nvCxnSpPr>
            <p:spPr>
              <a:xfrm flipV="1">
                <a:off x="847959" y="5055197"/>
                <a:ext cx="0" cy="136977"/>
              </a:xfrm>
              <a:prstGeom prst="line">
                <a:avLst/>
              </a:prstGeom>
              <a:ln>
                <a:solidFill>
                  <a:schemeClr val="bg2">
                    <a:lumMod val="2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Conector reto 183">
                <a:extLst>
                  <a:ext uri="{FF2B5EF4-FFF2-40B4-BE49-F238E27FC236}">
                    <a16:creationId xmlns="" xmlns:a16="http://schemas.microsoft.com/office/drawing/2014/main" id="{09F8CA80-8EFC-4B14-A7FA-AAF56042A57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49928" y="5040796"/>
                <a:ext cx="3155039" cy="3806"/>
              </a:xfrm>
              <a:prstGeom prst="line">
                <a:avLst/>
              </a:prstGeom>
              <a:ln>
                <a:solidFill>
                  <a:schemeClr val="bg2">
                    <a:lumMod val="2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Conector reto 184">
                <a:extLst>
                  <a:ext uri="{FF2B5EF4-FFF2-40B4-BE49-F238E27FC236}">
                    <a16:creationId xmlns="" xmlns:a16="http://schemas.microsoft.com/office/drawing/2014/main" id="{190600CB-3884-4992-860A-B993DEEBAF39}"/>
                  </a:ext>
                </a:extLst>
              </p:cNvPr>
              <p:cNvCxnSpPr/>
              <p:nvPr/>
            </p:nvCxnSpPr>
            <p:spPr>
              <a:xfrm>
                <a:off x="3998947" y="5042118"/>
                <a:ext cx="0" cy="45659"/>
              </a:xfrm>
              <a:prstGeom prst="line">
                <a:avLst/>
              </a:prstGeom>
              <a:ln>
                <a:solidFill>
                  <a:schemeClr val="bg2">
                    <a:lumMod val="2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2" name="Agrupar 151">
              <a:extLst>
                <a:ext uri="{FF2B5EF4-FFF2-40B4-BE49-F238E27FC236}">
                  <a16:creationId xmlns="" xmlns:a16="http://schemas.microsoft.com/office/drawing/2014/main" id="{6CEDEF1E-7C63-4ECA-B142-4056FC741DA0}"/>
                </a:ext>
              </a:extLst>
            </p:cNvPr>
            <p:cNvGrpSpPr/>
            <p:nvPr/>
          </p:nvGrpSpPr>
          <p:grpSpPr>
            <a:xfrm>
              <a:off x="7348344" y="4379114"/>
              <a:ext cx="2814999" cy="216000"/>
              <a:chOff x="853440" y="4921310"/>
              <a:chExt cx="3161947" cy="373706"/>
            </a:xfrm>
          </p:grpSpPr>
          <p:cxnSp>
            <p:nvCxnSpPr>
              <p:cNvPr id="180" name="Conector reto 179">
                <a:extLst>
                  <a:ext uri="{FF2B5EF4-FFF2-40B4-BE49-F238E27FC236}">
                    <a16:creationId xmlns="" xmlns:a16="http://schemas.microsoft.com/office/drawing/2014/main" id="{5D412CCF-3061-4137-830F-B4AB37557E8E}"/>
                  </a:ext>
                </a:extLst>
              </p:cNvPr>
              <p:cNvCxnSpPr/>
              <p:nvPr/>
            </p:nvCxnSpPr>
            <p:spPr>
              <a:xfrm flipV="1">
                <a:off x="853440" y="4946468"/>
                <a:ext cx="0" cy="278674"/>
              </a:xfrm>
              <a:prstGeom prst="line">
                <a:avLst/>
              </a:prstGeom>
              <a:ln>
                <a:solidFill>
                  <a:schemeClr val="bg2">
                    <a:lumMod val="2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Conector reto 180">
                <a:extLst>
                  <a:ext uri="{FF2B5EF4-FFF2-40B4-BE49-F238E27FC236}">
                    <a16:creationId xmlns="" xmlns:a16="http://schemas.microsoft.com/office/drawing/2014/main" id="{D97DF69F-9AFC-476F-B5EE-CDFDBEDBD97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53440" y="4924250"/>
                <a:ext cx="3155039" cy="3806"/>
              </a:xfrm>
              <a:prstGeom prst="line">
                <a:avLst/>
              </a:prstGeom>
              <a:ln>
                <a:solidFill>
                  <a:schemeClr val="bg2">
                    <a:lumMod val="2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Conector reto 181">
                <a:extLst>
                  <a:ext uri="{FF2B5EF4-FFF2-40B4-BE49-F238E27FC236}">
                    <a16:creationId xmlns="" xmlns:a16="http://schemas.microsoft.com/office/drawing/2014/main" id="{2460C738-E9BE-4C34-93AA-F50201C60C58}"/>
                  </a:ext>
                </a:extLst>
              </p:cNvPr>
              <p:cNvCxnSpPr/>
              <p:nvPr/>
            </p:nvCxnSpPr>
            <p:spPr>
              <a:xfrm>
                <a:off x="4015387" y="4921310"/>
                <a:ext cx="0" cy="373706"/>
              </a:xfrm>
              <a:prstGeom prst="line">
                <a:avLst/>
              </a:prstGeom>
              <a:ln>
                <a:solidFill>
                  <a:schemeClr val="bg2">
                    <a:lumMod val="2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3" name="CaixaDeTexto 152">
              <a:extLst>
                <a:ext uri="{FF2B5EF4-FFF2-40B4-BE49-F238E27FC236}">
                  <a16:creationId xmlns="" xmlns:a16="http://schemas.microsoft.com/office/drawing/2014/main" id="{042EC9ED-8AAA-4D19-BD13-301962E7303B}"/>
                </a:ext>
              </a:extLst>
            </p:cNvPr>
            <p:cNvSpPr txBox="1"/>
            <p:nvPr/>
          </p:nvSpPr>
          <p:spPr>
            <a:xfrm>
              <a:off x="-26307" y="4222562"/>
              <a:ext cx="321604" cy="1528159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pt-BR" sz="1000" dirty="0">
                  <a:cs typeface="Arial" panose="020B0604020202020204" pitchFamily="34" charset="0"/>
                </a:rPr>
                <a:t>Milhões de hectares</a:t>
              </a:r>
            </a:p>
          </p:txBody>
        </p:sp>
        <p:sp>
          <p:nvSpPr>
            <p:cNvPr id="154" name="CaixaDeTexto 153">
              <a:extLst>
                <a:ext uri="{FF2B5EF4-FFF2-40B4-BE49-F238E27FC236}">
                  <a16:creationId xmlns="" xmlns:a16="http://schemas.microsoft.com/office/drawing/2014/main" id="{FC95865D-E58B-4123-9866-C9D41D1FEB8C}"/>
                </a:ext>
              </a:extLst>
            </p:cNvPr>
            <p:cNvSpPr txBox="1"/>
            <p:nvPr/>
          </p:nvSpPr>
          <p:spPr>
            <a:xfrm>
              <a:off x="1272624" y="1812177"/>
              <a:ext cx="1515565" cy="336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>
                  <a:solidFill>
                    <a:schemeClr val="bg2">
                      <a:lumMod val="25000"/>
                    </a:schemeClr>
                  </a:solidFill>
                </a:rPr>
                <a:t>1,0 ha soja</a:t>
              </a:r>
            </a:p>
          </p:txBody>
        </p:sp>
        <p:grpSp>
          <p:nvGrpSpPr>
            <p:cNvPr id="162" name="Agrupar 161">
              <a:extLst>
                <a:ext uri="{FF2B5EF4-FFF2-40B4-BE49-F238E27FC236}">
                  <a16:creationId xmlns="" xmlns:a16="http://schemas.microsoft.com/office/drawing/2014/main" id="{A231E74F-CD9D-4048-8A53-A70118E86A3D}"/>
                </a:ext>
              </a:extLst>
            </p:cNvPr>
            <p:cNvGrpSpPr/>
            <p:nvPr/>
          </p:nvGrpSpPr>
          <p:grpSpPr>
            <a:xfrm>
              <a:off x="901136" y="1980341"/>
              <a:ext cx="360000" cy="327588"/>
              <a:chOff x="1225992" y="2057056"/>
              <a:chExt cx="360000" cy="202741"/>
            </a:xfrm>
          </p:grpSpPr>
          <p:cxnSp>
            <p:nvCxnSpPr>
              <p:cNvPr id="178" name="Conector reto 177">
                <a:extLst>
                  <a:ext uri="{FF2B5EF4-FFF2-40B4-BE49-F238E27FC236}">
                    <a16:creationId xmlns="" xmlns:a16="http://schemas.microsoft.com/office/drawing/2014/main" id="{AA9A2DD0-9C44-45CD-8D28-27F4834CC92A}"/>
                  </a:ext>
                </a:extLst>
              </p:cNvPr>
              <p:cNvCxnSpPr/>
              <p:nvPr/>
            </p:nvCxnSpPr>
            <p:spPr>
              <a:xfrm flipV="1">
                <a:off x="1225992" y="2059641"/>
                <a:ext cx="0" cy="200156"/>
              </a:xfrm>
              <a:prstGeom prst="line">
                <a:avLst/>
              </a:prstGeom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Conector reto 178">
                <a:extLst>
                  <a:ext uri="{FF2B5EF4-FFF2-40B4-BE49-F238E27FC236}">
                    <a16:creationId xmlns="" xmlns:a16="http://schemas.microsoft.com/office/drawing/2014/main" id="{2C6A801F-3A2F-43B0-A649-C1AFFD78515B}"/>
                  </a:ext>
                </a:extLst>
              </p:cNvPr>
              <p:cNvCxnSpPr/>
              <p:nvPr/>
            </p:nvCxnSpPr>
            <p:spPr>
              <a:xfrm>
                <a:off x="1225992" y="2057056"/>
                <a:ext cx="360000" cy="0"/>
              </a:xfrm>
              <a:prstGeom prst="line">
                <a:avLst/>
              </a:prstGeom>
              <a:ln w="3175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3" name="CaixaDeTexto 162">
              <a:extLst>
                <a:ext uri="{FF2B5EF4-FFF2-40B4-BE49-F238E27FC236}">
                  <a16:creationId xmlns="" xmlns:a16="http://schemas.microsoft.com/office/drawing/2014/main" id="{8DC58214-3E1B-44F4-B413-F765B3ABE240}"/>
                </a:ext>
              </a:extLst>
            </p:cNvPr>
            <p:cNvSpPr txBox="1"/>
            <p:nvPr/>
          </p:nvSpPr>
          <p:spPr>
            <a:xfrm>
              <a:off x="2101670" y="3619967"/>
              <a:ext cx="1657174" cy="302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050" dirty="0">
                  <a:solidFill>
                    <a:schemeClr val="bg2">
                      <a:lumMod val="25000"/>
                    </a:schemeClr>
                  </a:solidFill>
                </a:rPr>
                <a:t>outros usos </a:t>
              </a:r>
              <a:r>
                <a:rPr lang="pt-BR" sz="1200" b="1" dirty="0">
                  <a:solidFill>
                    <a:schemeClr val="bg2">
                      <a:lumMod val="25000"/>
                    </a:schemeClr>
                  </a:solidFill>
                </a:rPr>
                <a:t>73</a:t>
              </a:r>
              <a:r>
                <a:rPr lang="pt-BR" sz="1050" b="1" dirty="0">
                  <a:solidFill>
                    <a:schemeClr val="bg2">
                      <a:lumMod val="25000"/>
                    </a:schemeClr>
                  </a:solidFill>
                </a:rPr>
                <a:t>%</a:t>
              </a:r>
              <a:endParaRPr lang="pt-BR" sz="105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grpSp>
          <p:nvGrpSpPr>
            <p:cNvPr id="164" name="Agrupar 163">
              <a:extLst>
                <a:ext uri="{FF2B5EF4-FFF2-40B4-BE49-F238E27FC236}">
                  <a16:creationId xmlns="" xmlns:a16="http://schemas.microsoft.com/office/drawing/2014/main" id="{2644D22A-29F5-4C6D-9D07-A9E2D9B724DD}"/>
                </a:ext>
              </a:extLst>
            </p:cNvPr>
            <p:cNvGrpSpPr/>
            <p:nvPr/>
          </p:nvGrpSpPr>
          <p:grpSpPr>
            <a:xfrm flipH="1">
              <a:off x="3119271" y="3459086"/>
              <a:ext cx="425201" cy="397487"/>
              <a:chOff x="1550126" y="4199431"/>
              <a:chExt cx="468000" cy="360000"/>
            </a:xfrm>
          </p:grpSpPr>
          <p:cxnSp>
            <p:nvCxnSpPr>
              <p:cNvPr id="176" name="Conector reto 175">
                <a:extLst>
                  <a:ext uri="{FF2B5EF4-FFF2-40B4-BE49-F238E27FC236}">
                    <a16:creationId xmlns="" xmlns:a16="http://schemas.microsoft.com/office/drawing/2014/main" id="{6EA0F394-5C69-46BF-BBE4-C7FC97E9C189}"/>
                  </a:ext>
                </a:extLst>
              </p:cNvPr>
              <p:cNvCxnSpPr/>
              <p:nvPr/>
            </p:nvCxnSpPr>
            <p:spPr>
              <a:xfrm>
                <a:off x="1550126" y="4199431"/>
                <a:ext cx="0" cy="360000"/>
              </a:xfrm>
              <a:prstGeom prst="line">
                <a:avLst/>
              </a:prstGeom>
              <a:ln w="3175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Conector reto 176">
                <a:extLst>
                  <a:ext uri="{FF2B5EF4-FFF2-40B4-BE49-F238E27FC236}">
                    <a16:creationId xmlns="" xmlns:a16="http://schemas.microsoft.com/office/drawing/2014/main" id="{6BB80213-CE12-48D1-A82A-EB56DB4A19C7}"/>
                  </a:ext>
                </a:extLst>
              </p:cNvPr>
              <p:cNvCxnSpPr/>
              <p:nvPr/>
            </p:nvCxnSpPr>
            <p:spPr>
              <a:xfrm>
                <a:off x="1550126" y="4559431"/>
                <a:ext cx="468000" cy="0"/>
              </a:xfrm>
              <a:prstGeom prst="line">
                <a:avLst/>
              </a:prstGeom>
              <a:ln w="3175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5" name="CaixaDeTexto 164">
              <a:extLst>
                <a:ext uri="{FF2B5EF4-FFF2-40B4-BE49-F238E27FC236}">
                  <a16:creationId xmlns="" xmlns:a16="http://schemas.microsoft.com/office/drawing/2014/main" id="{3E078B4D-146D-4EB9-8005-EBE6C66759B6}"/>
                </a:ext>
              </a:extLst>
            </p:cNvPr>
            <p:cNvSpPr txBox="1"/>
            <p:nvPr/>
          </p:nvSpPr>
          <p:spPr>
            <a:xfrm>
              <a:off x="689842" y="5261408"/>
              <a:ext cx="523447" cy="211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7,5</a:t>
              </a:r>
            </a:p>
          </p:txBody>
        </p:sp>
        <p:sp>
          <p:nvSpPr>
            <p:cNvPr id="166" name="CaixaDeTexto 165">
              <a:extLst>
                <a:ext uri="{FF2B5EF4-FFF2-40B4-BE49-F238E27FC236}">
                  <a16:creationId xmlns="" xmlns:a16="http://schemas.microsoft.com/office/drawing/2014/main" id="{429ADB5E-5832-46DD-A5C6-043E9A85B2C1}"/>
                </a:ext>
              </a:extLst>
            </p:cNvPr>
            <p:cNvSpPr txBox="1"/>
            <p:nvPr/>
          </p:nvSpPr>
          <p:spPr>
            <a:xfrm>
              <a:off x="3351439" y="5062681"/>
              <a:ext cx="653419" cy="211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10,1</a:t>
              </a:r>
            </a:p>
          </p:txBody>
        </p:sp>
        <p:sp>
          <p:nvSpPr>
            <p:cNvPr id="167" name="CaixaDeTexto 166">
              <a:extLst>
                <a:ext uri="{FF2B5EF4-FFF2-40B4-BE49-F238E27FC236}">
                  <a16:creationId xmlns="" xmlns:a16="http://schemas.microsoft.com/office/drawing/2014/main" id="{46BE2C50-BE78-415E-8A18-1FB2DE992671}"/>
                </a:ext>
              </a:extLst>
            </p:cNvPr>
            <p:cNvSpPr txBox="1"/>
            <p:nvPr/>
          </p:nvSpPr>
          <p:spPr>
            <a:xfrm>
              <a:off x="6993919" y="4725708"/>
              <a:ext cx="653419" cy="211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15,6</a:t>
              </a:r>
            </a:p>
          </p:txBody>
        </p:sp>
        <p:sp>
          <p:nvSpPr>
            <p:cNvPr id="168" name="CaixaDeTexto 167">
              <a:extLst>
                <a:ext uri="{FF2B5EF4-FFF2-40B4-BE49-F238E27FC236}">
                  <a16:creationId xmlns="" xmlns:a16="http://schemas.microsoft.com/office/drawing/2014/main" id="{D6FF2EE9-C586-4C95-9D43-001E360D1C7D}"/>
                </a:ext>
              </a:extLst>
            </p:cNvPr>
            <p:cNvSpPr txBox="1"/>
            <p:nvPr/>
          </p:nvSpPr>
          <p:spPr>
            <a:xfrm>
              <a:off x="9791923" y="4590001"/>
              <a:ext cx="653419" cy="211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17,1</a:t>
              </a:r>
            </a:p>
          </p:txBody>
        </p:sp>
        <p:cxnSp>
          <p:nvCxnSpPr>
            <p:cNvPr id="169" name="Conector reto 168">
              <a:extLst>
                <a:ext uri="{FF2B5EF4-FFF2-40B4-BE49-F238E27FC236}">
                  <a16:creationId xmlns="" xmlns:a16="http://schemas.microsoft.com/office/drawing/2014/main" id="{E93EDD1A-7003-49A0-AD0B-060F36A41178}"/>
                </a:ext>
              </a:extLst>
            </p:cNvPr>
            <p:cNvCxnSpPr>
              <a:cxnSpLocks/>
            </p:cNvCxnSpPr>
            <p:nvPr/>
          </p:nvCxnSpPr>
          <p:spPr>
            <a:xfrm>
              <a:off x="6425594" y="3785058"/>
              <a:ext cx="399088" cy="0"/>
            </a:xfrm>
            <a:prstGeom prst="line">
              <a:avLst/>
            </a:prstGeom>
            <a:ln w="317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Conector reto 169">
              <a:extLst>
                <a:ext uri="{FF2B5EF4-FFF2-40B4-BE49-F238E27FC236}">
                  <a16:creationId xmlns="" xmlns:a16="http://schemas.microsoft.com/office/drawing/2014/main" id="{33B37519-0F5A-4F37-9281-0CB15481A38A}"/>
                </a:ext>
              </a:extLst>
            </p:cNvPr>
            <p:cNvCxnSpPr/>
            <p:nvPr/>
          </p:nvCxnSpPr>
          <p:spPr>
            <a:xfrm>
              <a:off x="6425594" y="3548058"/>
              <a:ext cx="0" cy="237000"/>
            </a:xfrm>
            <a:prstGeom prst="line">
              <a:avLst/>
            </a:prstGeom>
            <a:ln w="317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CaixaDeTexto 170">
              <a:extLst>
                <a:ext uri="{FF2B5EF4-FFF2-40B4-BE49-F238E27FC236}">
                  <a16:creationId xmlns="" xmlns:a16="http://schemas.microsoft.com/office/drawing/2014/main" id="{76C5AB8D-E741-42C9-A516-800A8B612109}"/>
                </a:ext>
              </a:extLst>
            </p:cNvPr>
            <p:cNvSpPr txBox="1"/>
            <p:nvPr/>
          </p:nvSpPr>
          <p:spPr>
            <a:xfrm>
              <a:off x="6418652" y="3529843"/>
              <a:ext cx="689590" cy="302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 dirty="0">
                  <a:solidFill>
                    <a:schemeClr val="bg2">
                      <a:lumMod val="25000"/>
                    </a:schemeClr>
                  </a:solidFill>
                </a:rPr>
                <a:t>82%</a:t>
              </a:r>
            </a:p>
          </p:txBody>
        </p:sp>
        <p:sp>
          <p:nvSpPr>
            <p:cNvPr id="172" name="CaixaDeTexto 171">
              <a:extLst>
                <a:ext uri="{FF2B5EF4-FFF2-40B4-BE49-F238E27FC236}">
                  <a16:creationId xmlns="" xmlns:a16="http://schemas.microsoft.com/office/drawing/2014/main" id="{61F1A5D9-6240-4DB3-8223-236795B62C5A}"/>
                </a:ext>
              </a:extLst>
            </p:cNvPr>
            <p:cNvSpPr txBox="1"/>
            <p:nvPr/>
          </p:nvSpPr>
          <p:spPr>
            <a:xfrm>
              <a:off x="10043691" y="3609691"/>
              <a:ext cx="696162" cy="285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100" b="1" dirty="0">
                  <a:solidFill>
                    <a:schemeClr val="bg2">
                      <a:lumMod val="25000"/>
                    </a:schemeClr>
                  </a:solidFill>
                </a:rPr>
                <a:t>93%</a:t>
              </a:r>
            </a:p>
          </p:txBody>
        </p:sp>
        <p:grpSp>
          <p:nvGrpSpPr>
            <p:cNvPr id="173" name="Agrupar 172">
              <a:extLst>
                <a:ext uri="{FF2B5EF4-FFF2-40B4-BE49-F238E27FC236}">
                  <a16:creationId xmlns="" xmlns:a16="http://schemas.microsoft.com/office/drawing/2014/main" id="{B6F1C3A1-4F9E-4B9C-91F8-A84A25E31DFB}"/>
                </a:ext>
              </a:extLst>
            </p:cNvPr>
            <p:cNvGrpSpPr/>
            <p:nvPr/>
          </p:nvGrpSpPr>
          <p:grpSpPr>
            <a:xfrm>
              <a:off x="10046520" y="3586799"/>
              <a:ext cx="402463" cy="276924"/>
              <a:chOff x="1550126" y="4199431"/>
              <a:chExt cx="468000" cy="360000"/>
            </a:xfrm>
          </p:grpSpPr>
          <p:cxnSp>
            <p:nvCxnSpPr>
              <p:cNvPr id="174" name="Conector reto 173">
                <a:extLst>
                  <a:ext uri="{FF2B5EF4-FFF2-40B4-BE49-F238E27FC236}">
                    <a16:creationId xmlns="" xmlns:a16="http://schemas.microsoft.com/office/drawing/2014/main" id="{B713DE5A-20AE-4295-B717-76C504AE5B7F}"/>
                  </a:ext>
                </a:extLst>
              </p:cNvPr>
              <p:cNvCxnSpPr/>
              <p:nvPr/>
            </p:nvCxnSpPr>
            <p:spPr>
              <a:xfrm>
                <a:off x="1550126" y="4199431"/>
                <a:ext cx="0" cy="360000"/>
              </a:xfrm>
              <a:prstGeom prst="line">
                <a:avLst/>
              </a:prstGeom>
              <a:ln w="3175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Conector reto 174">
                <a:extLst>
                  <a:ext uri="{FF2B5EF4-FFF2-40B4-BE49-F238E27FC236}">
                    <a16:creationId xmlns="" xmlns:a16="http://schemas.microsoft.com/office/drawing/2014/main" id="{9A2A2406-6A72-424F-956A-2BB1E3D83CA2}"/>
                  </a:ext>
                </a:extLst>
              </p:cNvPr>
              <p:cNvCxnSpPr/>
              <p:nvPr/>
            </p:nvCxnSpPr>
            <p:spPr>
              <a:xfrm>
                <a:off x="1550126" y="4559431"/>
                <a:ext cx="468000" cy="0"/>
              </a:xfrm>
              <a:prstGeom prst="line">
                <a:avLst/>
              </a:prstGeom>
              <a:ln w="3175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351531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aixaDeTexto 21">
            <a:extLst>
              <a:ext uri="{FF2B5EF4-FFF2-40B4-BE49-F238E27FC236}">
                <a16:creationId xmlns="" xmlns:a16="http://schemas.microsoft.com/office/drawing/2014/main" id="{430B23B5-D665-4AFB-9F42-C2C268021D01}"/>
              </a:ext>
            </a:extLst>
          </p:cNvPr>
          <p:cNvSpPr txBox="1"/>
          <p:nvPr/>
        </p:nvSpPr>
        <p:spPr>
          <a:xfrm>
            <a:off x="164917" y="120046"/>
            <a:ext cx="6549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Sobre a ABIOVE</a:t>
            </a:r>
          </a:p>
        </p:txBody>
      </p:sp>
      <p:grpSp>
        <p:nvGrpSpPr>
          <p:cNvPr id="26" name="Agrupar 25">
            <a:extLst>
              <a:ext uri="{FF2B5EF4-FFF2-40B4-BE49-F238E27FC236}">
                <a16:creationId xmlns="" xmlns:a16="http://schemas.microsoft.com/office/drawing/2014/main" id="{6DD9DC2B-CEE1-4AC1-8423-CCCBC1E7BC64}"/>
              </a:ext>
            </a:extLst>
          </p:cNvPr>
          <p:cNvGrpSpPr/>
          <p:nvPr/>
        </p:nvGrpSpPr>
        <p:grpSpPr>
          <a:xfrm>
            <a:off x="5070765" y="1119369"/>
            <a:ext cx="3908318" cy="3026309"/>
            <a:chOff x="159488" y="1977656"/>
            <a:chExt cx="3845441" cy="2421040"/>
          </a:xfrm>
        </p:grpSpPr>
        <p:sp>
          <p:nvSpPr>
            <p:cNvPr id="25" name="Retângulo 24">
              <a:extLst>
                <a:ext uri="{FF2B5EF4-FFF2-40B4-BE49-F238E27FC236}">
                  <a16:creationId xmlns="" xmlns:a16="http://schemas.microsoft.com/office/drawing/2014/main" id="{A677BFD6-A83E-49A1-BF5E-98DC676C8304}"/>
                </a:ext>
              </a:extLst>
            </p:cNvPr>
            <p:cNvSpPr/>
            <p:nvPr/>
          </p:nvSpPr>
          <p:spPr>
            <a:xfrm>
              <a:off x="159488" y="1977656"/>
              <a:ext cx="3547530" cy="2159871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 sz="1350">
                <a:solidFill>
                  <a:schemeClr val="tx1"/>
                </a:solidFill>
              </a:endParaRPr>
            </a:p>
          </p:txBody>
        </p:sp>
        <p:pic>
          <p:nvPicPr>
            <p:cNvPr id="24" name="Imagem 23">
              <a:extLst>
                <a:ext uri="{FF2B5EF4-FFF2-40B4-BE49-F238E27FC236}">
                  <a16:creationId xmlns="" xmlns:a16="http://schemas.microsoft.com/office/drawing/2014/main" id="{E9239FB3-2F32-4AD8-943F-C23A0F963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399" y="2238825"/>
              <a:ext cx="3547530" cy="21598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7" name="Retângulo 26">
            <a:extLst>
              <a:ext uri="{FF2B5EF4-FFF2-40B4-BE49-F238E27FC236}">
                <a16:creationId xmlns="" xmlns:a16="http://schemas.microsoft.com/office/drawing/2014/main" id="{104FEBB0-4F46-41FD-A559-ED3AA110C670}"/>
              </a:ext>
            </a:extLst>
          </p:cNvPr>
          <p:cNvSpPr/>
          <p:nvPr/>
        </p:nvSpPr>
        <p:spPr>
          <a:xfrm>
            <a:off x="164917" y="3858524"/>
            <a:ext cx="85499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t-BR" altLang="pt-B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Missão</a:t>
            </a:r>
          </a:p>
          <a:p>
            <a:pPr marL="214313" indent="-214313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altLang="pt-B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Representar as indústrias de óleos vegetais, cooperar com o governo brasileiro na execução das políticas que regem o setor, promover os produtos brasileiros, fornecer suporte para seus associados, gerar estatísticas e preparar estudos setoriais. </a:t>
            </a:r>
          </a:p>
        </p:txBody>
      </p:sp>
      <p:pic>
        <p:nvPicPr>
          <p:cNvPr id="28" name="Imagem 27">
            <a:extLst>
              <a:ext uri="{FF2B5EF4-FFF2-40B4-BE49-F238E27FC236}">
                <a16:creationId xmlns="" xmlns:a16="http://schemas.microsoft.com/office/drawing/2014/main" id="{8F9F6BE5-9695-4309-B3F9-91630F469C5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647" y="117806"/>
            <a:ext cx="701953" cy="765767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="" xmlns:a16="http://schemas.microsoft.com/office/drawing/2014/main" id="{99269209-7B4A-48BB-AD1C-4F7FA80BA904}"/>
              </a:ext>
            </a:extLst>
          </p:cNvPr>
          <p:cNvSpPr txBox="1"/>
          <p:nvPr/>
        </p:nvSpPr>
        <p:spPr>
          <a:xfrm>
            <a:off x="164917" y="1291443"/>
            <a:ext cx="5208629" cy="1698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Fundada em 1981</a:t>
            </a:r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 empresas associadas que, juntas, 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representam 60% do processamento de soja no país.</a:t>
            </a:r>
          </a:p>
        </p:txBody>
      </p:sp>
      <p:cxnSp>
        <p:nvCxnSpPr>
          <p:cNvPr id="13" name="Conector reto 12">
            <a:extLst>
              <a:ext uri="{FF2B5EF4-FFF2-40B4-BE49-F238E27FC236}">
                <a16:creationId xmlns="" xmlns:a16="http://schemas.microsoft.com/office/drawing/2014/main" id="{72185BBF-63DC-4E79-BD6A-70A9672C4662}"/>
              </a:ext>
            </a:extLst>
          </p:cNvPr>
          <p:cNvCxnSpPr/>
          <p:nvPr/>
        </p:nvCxnSpPr>
        <p:spPr>
          <a:xfrm flipH="1">
            <a:off x="13850" y="617593"/>
            <a:ext cx="8091055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2048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>
            <a:extLst>
              <a:ext uri="{FF2B5EF4-FFF2-40B4-BE49-F238E27FC236}">
                <a16:creationId xmlns="" xmlns:a16="http://schemas.microsoft.com/office/drawing/2014/main" id="{0044A188-59FC-4A47-AFCD-000DD0D4BC9F}"/>
              </a:ext>
            </a:extLst>
          </p:cNvPr>
          <p:cNvSpPr/>
          <p:nvPr/>
        </p:nvSpPr>
        <p:spPr>
          <a:xfrm>
            <a:off x="96070" y="1351074"/>
            <a:ext cx="8951860" cy="36993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6" name="CaixaDeTexto 65">
            <a:extLst>
              <a:ext uri="{FF2B5EF4-FFF2-40B4-BE49-F238E27FC236}">
                <a16:creationId xmlns="" xmlns:a16="http://schemas.microsoft.com/office/drawing/2014/main" id="{A5A8A08D-BDC2-4026-8B45-FC5301D0932B}"/>
              </a:ext>
            </a:extLst>
          </p:cNvPr>
          <p:cNvSpPr txBox="1"/>
          <p:nvPr/>
        </p:nvSpPr>
        <p:spPr>
          <a:xfrm>
            <a:off x="163411" y="105221"/>
            <a:ext cx="67691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Empresas associadas</a:t>
            </a:r>
          </a:p>
        </p:txBody>
      </p:sp>
      <p:pic>
        <p:nvPicPr>
          <p:cNvPr id="67" name="Picture 2" descr="Image result for abiove">
            <a:extLst>
              <a:ext uri="{FF2B5EF4-FFF2-40B4-BE49-F238E27FC236}">
                <a16:creationId xmlns="" xmlns:a16="http://schemas.microsoft.com/office/drawing/2014/main" id="{9BB2720A-E149-4021-825C-A01952AA8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8"/>
          <a:stretch/>
        </p:blipFill>
        <p:spPr bwMode="auto">
          <a:xfrm>
            <a:off x="8262612" y="3"/>
            <a:ext cx="839823" cy="103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8" name="Conector reto 67">
            <a:extLst>
              <a:ext uri="{FF2B5EF4-FFF2-40B4-BE49-F238E27FC236}">
                <a16:creationId xmlns="" xmlns:a16="http://schemas.microsoft.com/office/drawing/2014/main" id="{10934779-3FF7-4A16-9810-217E813E87CE}"/>
              </a:ext>
            </a:extLst>
          </p:cNvPr>
          <p:cNvCxnSpPr/>
          <p:nvPr/>
        </p:nvCxnSpPr>
        <p:spPr>
          <a:xfrm flipH="1">
            <a:off x="13850" y="617593"/>
            <a:ext cx="8091055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69" name="Agrupar 68">
            <a:extLst>
              <a:ext uri="{FF2B5EF4-FFF2-40B4-BE49-F238E27FC236}">
                <a16:creationId xmlns="" xmlns:a16="http://schemas.microsoft.com/office/drawing/2014/main" id="{3CC401C8-E44A-42F6-8D98-2C678891D0B9}"/>
              </a:ext>
            </a:extLst>
          </p:cNvPr>
          <p:cNvGrpSpPr/>
          <p:nvPr/>
        </p:nvGrpSpPr>
        <p:grpSpPr>
          <a:xfrm>
            <a:off x="508617" y="1611218"/>
            <a:ext cx="7988266" cy="3108432"/>
            <a:chOff x="744549" y="971786"/>
            <a:chExt cx="10435756" cy="3263267"/>
          </a:xfrm>
        </p:grpSpPr>
        <p:grpSp>
          <p:nvGrpSpPr>
            <p:cNvPr id="70" name="Agrupar 69">
              <a:extLst>
                <a:ext uri="{FF2B5EF4-FFF2-40B4-BE49-F238E27FC236}">
                  <a16:creationId xmlns="" xmlns:a16="http://schemas.microsoft.com/office/drawing/2014/main" id="{3C0511F2-0D15-420C-8D39-44C96C93CE5F}"/>
                </a:ext>
              </a:extLst>
            </p:cNvPr>
            <p:cNvGrpSpPr/>
            <p:nvPr/>
          </p:nvGrpSpPr>
          <p:grpSpPr>
            <a:xfrm>
              <a:off x="8253843" y="1642935"/>
              <a:ext cx="2926462" cy="2383311"/>
              <a:chOff x="8598511" y="2262323"/>
              <a:chExt cx="2926462" cy="2383311"/>
            </a:xfrm>
          </p:grpSpPr>
          <p:cxnSp>
            <p:nvCxnSpPr>
              <p:cNvPr id="128" name="Conector reto 127">
                <a:extLst>
                  <a:ext uri="{FF2B5EF4-FFF2-40B4-BE49-F238E27FC236}">
                    <a16:creationId xmlns="" xmlns:a16="http://schemas.microsoft.com/office/drawing/2014/main" id="{1992B5E2-DFC7-412E-A223-62F8D1BA4E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27068" y="2627308"/>
                <a:ext cx="0" cy="1043614"/>
              </a:xfrm>
              <a:prstGeom prst="line">
                <a:avLst/>
              </a:prstGeom>
              <a:ln w="6350">
                <a:solidFill>
                  <a:schemeClr val="bg2">
                    <a:lumMod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9" name="Retângulo 128">
                <a:extLst>
                  <a:ext uri="{FF2B5EF4-FFF2-40B4-BE49-F238E27FC236}">
                    <a16:creationId xmlns="" xmlns:a16="http://schemas.microsoft.com/office/drawing/2014/main" id="{945F9188-4AC6-4F83-A151-FAE95A58721D}"/>
                  </a:ext>
                </a:extLst>
              </p:cNvPr>
              <p:cNvSpPr/>
              <p:nvPr/>
            </p:nvSpPr>
            <p:spPr>
              <a:xfrm>
                <a:off x="9097349" y="3345057"/>
                <a:ext cx="2322000" cy="1145309"/>
              </a:xfrm>
              <a:prstGeom prst="rect">
                <a:avLst/>
              </a:prstGeom>
              <a:blipFill dpi="0" rotWithShape="1">
                <a:blip r:embed="rId4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scene3d>
                <a:camera prst="isometricOffAxis1Top"/>
                <a:lightRig rig="threePt" dir="t"/>
              </a:scene3d>
              <a:sp3d extrusionH="76200">
                <a:bevelT w="165100" h="152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 dirty="0"/>
              </a:p>
            </p:txBody>
          </p:sp>
          <p:cxnSp>
            <p:nvCxnSpPr>
              <p:cNvPr id="130" name="Conector reto 129">
                <a:extLst>
                  <a:ext uri="{FF2B5EF4-FFF2-40B4-BE49-F238E27FC236}">
                    <a16:creationId xmlns="" xmlns:a16="http://schemas.microsoft.com/office/drawing/2014/main" id="{C78474A1-3FB0-4093-90FE-298E6CAE20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98511" y="3118844"/>
                <a:ext cx="0" cy="972000"/>
              </a:xfrm>
              <a:prstGeom prst="line">
                <a:avLst/>
              </a:prstGeom>
              <a:ln w="6350">
                <a:solidFill>
                  <a:schemeClr val="bg2">
                    <a:lumMod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1" name="Retângulo 130">
                <a:extLst>
                  <a:ext uri="{FF2B5EF4-FFF2-40B4-BE49-F238E27FC236}">
                    <a16:creationId xmlns="" xmlns:a16="http://schemas.microsoft.com/office/drawing/2014/main" id="{DB5F0EC2-0F77-46C7-ABA2-D6F69AD118CA}"/>
                  </a:ext>
                </a:extLst>
              </p:cNvPr>
              <p:cNvSpPr/>
              <p:nvPr/>
            </p:nvSpPr>
            <p:spPr>
              <a:xfrm>
                <a:off x="8715435" y="2262323"/>
                <a:ext cx="2700000" cy="1145309"/>
              </a:xfrm>
              <a:prstGeom prst="rect">
                <a:avLst/>
              </a:prstGeom>
              <a:blipFill dpi="0" rotWithShape="1">
                <a:blip r:embed="rId5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scene3d>
                <a:camera prst="isometricOffAxis1Top"/>
                <a:lightRig rig="threePt" dir="t"/>
              </a:scene3d>
              <a:sp3d extrusionH="76200">
                <a:bevelT w="165100" h="152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  <p:cxnSp>
            <p:nvCxnSpPr>
              <p:cNvPr id="132" name="Conector reto 131">
                <a:extLst>
                  <a:ext uri="{FF2B5EF4-FFF2-40B4-BE49-F238E27FC236}">
                    <a16:creationId xmlns="" xmlns:a16="http://schemas.microsoft.com/office/drawing/2014/main" id="{943D0DC6-53FA-4CC6-8422-25732ACAFD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24973" y="3064126"/>
                <a:ext cx="0" cy="900000"/>
              </a:xfrm>
              <a:prstGeom prst="line">
                <a:avLst/>
              </a:prstGeom>
              <a:ln w="6350">
                <a:solidFill>
                  <a:schemeClr val="bg2">
                    <a:lumMod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" name="Retângulo 132">
                <a:extLst>
                  <a:ext uri="{FF2B5EF4-FFF2-40B4-BE49-F238E27FC236}">
                    <a16:creationId xmlns="" xmlns:a16="http://schemas.microsoft.com/office/drawing/2014/main" id="{48252D0D-A472-45CC-B69B-EBD6E261E9E9}"/>
                  </a:ext>
                </a:extLst>
              </p:cNvPr>
              <p:cNvSpPr/>
              <p:nvPr/>
            </p:nvSpPr>
            <p:spPr>
              <a:xfrm>
                <a:off x="8820714" y="3500325"/>
                <a:ext cx="378000" cy="1145309"/>
              </a:xfrm>
              <a:prstGeom prst="rect">
                <a:avLst/>
              </a:prstGeom>
              <a:blipFill dpi="0" rotWithShape="1">
                <a:blip r:embed="rId6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scene3d>
                <a:camera prst="isometricOffAxis1Top"/>
                <a:lightRig rig="threePt" dir="t"/>
              </a:scene3d>
              <a:sp3d extrusionH="76200" prstMaterial="softEdge">
                <a:bevelT w="165100" h="152400"/>
                <a:extrusionClr>
                  <a:schemeClr val="accent6">
                    <a:lumMod val="50000"/>
                  </a:schemeClr>
                </a:extrusionClr>
                <a:contourClr>
                  <a:srgbClr val="006600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 dirty="0"/>
              </a:p>
            </p:txBody>
          </p:sp>
          <p:cxnSp>
            <p:nvCxnSpPr>
              <p:cNvPr id="134" name="Conector reto 133">
                <a:extLst>
                  <a:ext uri="{FF2B5EF4-FFF2-40B4-BE49-F238E27FC236}">
                    <a16:creationId xmlns="" xmlns:a16="http://schemas.microsoft.com/office/drawing/2014/main" id="{8ACA887B-C23D-4595-AF38-EB7E833546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80098" y="3419060"/>
                <a:ext cx="0" cy="1008984"/>
              </a:xfrm>
              <a:prstGeom prst="line">
                <a:avLst/>
              </a:prstGeom>
              <a:ln w="6350">
                <a:solidFill>
                  <a:schemeClr val="bg2">
                    <a:lumMod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Agrupar 70">
              <a:extLst>
                <a:ext uri="{FF2B5EF4-FFF2-40B4-BE49-F238E27FC236}">
                  <a16:creationId xmlns="" xmlns:a16="http://schemas.microsoft.com/office/drawing/2014/main" id="{6434BDA3-6D6F-4BE1-A6FB-385394512C8B}"/>
                </a:ext>
              </a:extLst>
            </p:cNvPr>
            <p:cNvGrpSpPr/>
            <p:nvPr/>
          </p:nvGrpSpPr>
          <p:grpSpPr>
            <a:xfrm>
              <a:off x="4391276" y="1631507"/>
              <a:ext cx="2919638" cy="2296012"/>
              <a:chOff x="4503350" y="2244593"/>
              <a:chExt cx="2919638" cy="2296012"/>
            </a:xfrm>
          </p:grpSpPr>
          <p:grpSp>
            <p:nvGrpSpPr>
              <p:cNvPr id="120" name="Agrupar 119">
                <a:extLst>
                  <a:ext uri="{FF2B5EF4-FFF2-40B4-BE49-F238E27FC236}">
                    <a16:creationId xmlns="" xmlns:a16="http://schemas.microsoft.com/office/drawing/2014/main" id="{41C508C6-5D19-49BB-BE34-79F71B8166EB}"/>
                  </a:ext>
                </a:extLst>
              </p:cNvPr>
              <p:cNvGrpSpPr/>
              <p:nvPr/>
            </p:nvGrpSpPr>
            <p:grpSpPr>
              <a:xfrm>
                <a:off x="4648322" y="3236417"/>
                <a:ext cx="2596289" cy="1304188"/>
                <a:chOff x="4805078" y="3166745"/>
                <a:chExt cx="2596289" cy="1304188"/>
              </a:xfrm>
            </p:grpSpPr>
            <p:sp>
              <p:nvSpPr>
                <p:cNvPr id="126" name="Retângulo 125">
                  <a:extLst>
                    <a:ext uri="{FF2B5EF4-FFF2-40B4-BE49-F238E27FC236}">
                      <a16:creationId xmlns="" xmlns:a16="http://schemas.microsoft.com/office/drawing/2014/main" id="{918391C5-40FF-4BFF-A19C-1E2117376926}"/>
                    </a:ext>
                  </a:extLst>
                </p:cNvPr>
                <p:cNvSpPr/>
                <p:nvPr/>
              </p:nvSpPr>
              <p:spPr>
                <a:xfrm>
                  <a:off x="6105368" y="3166745"/>
                  <a:ext cx="1295999" cy="1145309"/>
                </a:xfrm>
                <a:prstGeom prst="rect">
                  <a:avLst/>
                </a:prstGeom>
                <a:blipFill dpi="0" rotWithShape="1">
                  <a:blip r:embed="rId7" cstate="email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>
                  <a:noFill/>
                </a:ln>
                <a:scene3d>
                  <a:camera prst="isometricOffAxis1Top"/>
                  <a:lightRig rig="threePt" dir="t"/>
                </a:scene3d>
                <a:sp3d extrusionH="76200">
                  <a:bevelT w="165100" h="152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1400"/>
                </a:p>
              </p:txBody>
            </p:sp>
            <p:sp>
              <p:nvSpPr>
                <p:cNvPr id="127" name="Retângulo 126">
                  <a:extLst>
                    <a:ext uri="{FF2B5EF4-FFF2-40B4-BE49-F238E27FC236}">
                      <a16:creationId xmlns="" xmlns:a16="http://schemas.microsoft.com/office/drawing/2014/main" id="{43B37CC6-8C09-4F8B-B336-4204800F87AA}"/>
                    </a:ext>
                  </a:extLst>
                </p:cNvPr>
                <p:cNvSpPr/>
                <p:nvPr/>
              </p:nvSpPr>
              <p:spPr>
                <a:xfrm>
                  <a:off x="4805078" y="3325624"/>
                  <a:ext cx="1404000" cy="1145309"/>
                </a:xfrm>
                <a:prstGeom prst="rect">
                  <a:avLst/>
                </a:prstGeom>
                <a:blipFill dpi="0" rotWithShape="1">
                  <a:blip r:embed="rId8" cstate="email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>
                  <a:noFill/>
                </a:ln>
                <a:scene3d>
                  <a:camera prst="isometricOffAxis1Top"/>
                  <a:lightRig rig="threePt" dir="t"/>
                </a:scene3d>
                <a:sp3d extrusionH="76200">
                  <a:bevelT w="165100" h="152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1400" dirty="0"/>
                </a:p>
              </p:txBody>
            </p:sp>
          </p:grpSp>
          <p:cxnSp>
            <p:nvCxnSpPr>
              <p:cNvPr id="121" name="Conector reto 120">
                <a:extLst>
                  <a:ext uri="{FF2B5EF4-FFF2-40B4-BE49-F238E27FC236}">
                    <a16:creationId xmlns="" xmlns:a16="http://schemas.microsoft.com/office/drawing/2014/main" id="{FADBA226-D849-4741-B709-135FA4E38D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60350" y="2621005"/>
                <a:ext cx="0" cy="1043614"/>
              </a:xfrm>
              <a:prstGeom prst="line">
                <a:avLst/>
              </a:prstGeom>
              <a:ln w="6350">
                <a:solidFill>
                  <a:schemeClr val="bg2">
                    <a:lumMod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Conector reto 121">
                <a:extLst>
                  <a:ext uri="{FF2B5EF4-FFF2-40B4-BE49-F238E27FC236}">
                    <a16:creationId xmlns="" xmlns:a16="http://schemas.microsoft.com/office/drawing/2014/main" id="{4B059245-70E1-4611-B5CA-64427B8B10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03350" y="3084961"/>
                <a:ext cx="0" cy="900000"/>
              </a:xfrm>
              <a:prstGeom prst="line">
                <a:avLst/>
              </a:prstGeom>
              <a:ln w="6350">
                <a:solidFill>
                  <a:schemeClr val="bg2">
                    <a:lumMod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Conector reto 122">
                <a:extLst>
                  <a:ext uri="{FF2B5EF4-FFF2-40B4-BE49-F238E27FC236}">
                    <a16:creationId xmlns="" xmlns:a16="http://schemas.microsoft.com/office/drawing/2014/main" id="{5F2D0998-5545-4281-B6B7-E0FD17BA0E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22988" y="3030243"/>
                <a:ext cx="0" cy="954717"/>
              </a:xfrm>
              <a:prstGeom prst="line">
                <a:avLst/>
              </a:prstGeom>
              <a:ln w="6350">
                <a:solidFill>
                  <a:schemeClr val="bg2">
                    <a:lumMod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Conector reto 123">
                <a:extLst>
                  <a:ext uri="{FF2B5EF4-FFF2-40B4-BE49-F238E27FC236}">
                    <a16:creationId xmlns="" xmlns:a16="http://schemas.microsoft.com/office/drawing/2014/main" id="{7E1DF5E5-2A0A-4F68-BFF2-2BDFD53BFF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84937" y="3385177"/>
                <a:ext cx="0" cy="1008984"/>
              </a:xfrm>
              <a:prstGeom prst="line">
                <a:avLst/>
              </a:prstGeom>
              <a:ln w="6350">
                <a:solidFill>
                  <a:schemeClr val="bg2">
                    <a:lumMod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5" name="Retângulo 124">
                <a:extLst>
                  <a:ext uri="{FF2B5EF4-FFF2-40B4-BE49-F238E27FC236}">
                    <a16:creationId xmlns="" xmlns:a16="http://schemas.microsoft.com/office/drawing/2014/main" id="{B5BF9A31-CF70-45FB-90AC-00E021937F67}"/>
                  </a:ext>
                </a:extLst>
              </p:cNvPr>
              <p:cNvSpPr/>
              <p:nvPr/>
            </p:nvSpPr>
            <p:spPr>
              <a:xfrm>
                <a:off x="4610737" y="2244593"/>
                <a:ext cx="2699999" cy="1145308"/>
              </a:xfrm>
              <a:prstGeom prst="rect">
                <a:avLst/>
              </a:prstGeom>
              <a:blipFill dpi="0" rotWithShape="1">
                <a:blip r:embed="rId5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scene3d>
                <a:camera prst="isometricOffAxis1Top"/>
                <a:lightRig rig="threePt" dir="t"/>
              </a:scene3d>
              <a:sp3d extrusionH="76200">
                <a:bevelT w="165100" h="152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</p:grpSp>
        <p:grpSp>
          <p:nvGrpSpPr>
            <p:cNvPr id="72" name="Agrupar 71">
              <a:extLst>
                <a:ext uri="{FF2B5EF4-FFF2-40B4-BE49-F238E27FC236}">
                  <a16:creationId xmlns="" xmlns:a16="http://schemas.microsoft.com/office/drawing/2014/main" id="{05262220-1B68-480F-8656-CFA066ADAF10}"/>
                </a:ext>
              </a:extLst>
            </p:cNvPr>
            <p:cNvGrpSpPr/>
            <p:nvPr/>
          </p:nvGrpSpPr>
          <p:grpSpPr>
            <a:xfrm>
              <a:off x="744549" y="1650189"/>
              <a:ext cx="2926462" cy="2295491"/>
              <a:chOff x="799986" y="2443441"/>
              <a:chExt cx="2926462" cy="2295491"/>
            </a:xfrm>
          </p:grpSpPr>
          <p:grpSp>
            <p:nvGrpSpPr>
              <p:cNvPr id="112" name="Agrupar 111">
                <a:extLst>
                  <a:ext uri="{FF2B5EF4-FFF2-40B4-BE49-F238E27FC236}">
                    <a16:creationId xmlns="" xmlns:a16="http://schemas.microsoft.com/office/drawing/2014/main" id="{10A70CCC-16B4-47DA-8A9C-FCD6D9FB5548}"/>
                  </a:ext>
                </a:extLst>
              </p:cNvPr>
              <p:cNvGrpSpPr/>
              <p:nvPr/>
            </p:nvGrpSpPr>
            <p:grpSpPr>
              <a:xfrm>
                <a:off x="967203" y="3441343"/>
                <a:ext cx="2585228" cy="1297589"/>
                <a:chOff x="2294224" y="4720933"/>
                <a:chExt cx="2585228" cy="1297589"/>
              </a:xfrm>
            </p:grpSpPr>
            <p:sp>
              <p:nvSpPr>
                <p:cNvPr id="118" name="Retângulo 117">
                  <a:extLst>
                    <a:ext uri="{FF2B5EF4-FFF2-40B4-BE49-F238E27FC236}">
                      <a16:creationId xmlns="" xmlns:a16="http://schemas.microsoft.com/office/drawing/2014/main" id="{DF98F4BC-C793-4B47-B8C3-2A8997628447}"/>
                    </a:ext>
                  </a:extLst>
                </p:cNvPr>
                <p:cNvSpPr/>
                <p:nvPr/>
              </p:nvSpPr>
              <p:spPr>
                <a:xfrm>
                  <a:off x="3824652" y="4720933"/>
                  <a:ext cx="1054800" cy="1145309"/>
                </a:xfrm>
                <a:prstGeom prst="rect">
                  <a:avLst/>
                </a:prstGeom>
                <a:blipFill dpi="0" rotWithShape="1">
                  <a:blip r:embed="rId9" cstate="email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>
                  <a:noFill/>
                </a:ln>
                <a:scene3d>
                  <a:camera prst="isometricOffAxis1Top"/>
                  <a:lightRig rig="threePt" dir="t"/>
                </a:scene3d>
                <a:sp3d extrusionH="76200">
                  <a:bevelT w="165100" h="152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1400" dirty="0"/>
                </a:p>
              </p:txBody>
            </p:sp>
            <p:sp>
              <p:nvSpPr>
                <p:cNvPr id="119" name="Retângulo 118">
                  <a:extLst>
                    <a:ext uri="{FF2B5EF4-FFF2-40B4-BE49-F238E27FC236}">
                      <a16:creationId xmlns="" xmlns:a16="http://schemas.microsoft.com/office/drawing/2014/main" id="{86C99508-53A8-4AD8-9A3E-ED5B58FF50D9}"/>
                    </a:ext>
                  </a:extLst>
                </p:cNvPr>
                <p:cNvSpPr/>
                <p:nvPr/>
              </p:nvSpPr>
              <p:spPr>
                <a:xfrm>
                  <a:off x="2294224" y="4873213"/>
                  <a:ext cx="1645200" cy="1145309"/>
                </a:xfrm>
                <a:prstGeom prst="rect">
                  <a:avLst/>
                </a:prstGeom>
                <a:blipFill dpi="0" rotWithShape="1">
                  <a:blip r:embed="rId10" cstate="email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>
                  <a:noFill/>
                </a:ln>
                <a:scene3d>
                  <a:camera prst="isometricOffAxis1Top"/>
                  <a:lightRig rig="threePt" dir="t"/>
                </a:scene3d>
                <a:sp3d extrusionH="76200">
                  <a:bevelT w="165100" h="152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1400"/>
                </a:p>
              </p:txBody>
            </p:sp>
          </p:grpSp>
          <p:cxnSp>
            <p:nvCxnSpPr>
              <p:cNvPr id="113" name="Conector reto 112">
                <a:extLst>
                  <a:ext uri="{FF2B5EF4-FFF2-40B4-BE49-F238E27FC236}">
                    <a16:creationId xmlns="" xmlns:a16="http://schemas.microsoft.com/office/drawing/2014/main" id="{4DB5BA45-5FBE-4FC2-91D6-6197FE71AC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42764" y="2807556"/>
                <a:ext cx="0" cy="1037229"/>
              </a:xfrm>
              <a:prstGeom prst="line">
                <a:avLst/>
              </a:prstGeom>
              <a:ln w="6350">
                <a:solidFill>
                  <a:schemeClr val="bg2">
                    <a:lumMod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Conector reto 113">
                <a:extLst>
                  <a:ext uri="{FF2B5EF4-FFF2-40B4-BE49-F238E27FC236}">
                    <a16:creationId xmlns="" xmlns:a16="http://schemas.microsoft.com/office/drawing/2014/main" id="{3F12E13A-72E8-49EB-B899-8B7B4A7BB3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9986" y="3299092"/>
                <a:ext cx="0" cy="900000"/>
              </a:xfrm>
              <a:prstGeom prst="line">
                <a:avLst/>
              </a:prstGeom>
              <a:ln w="6350">
                <a:solidFill>
                  <a:schemeClr val="bg2">
                    <a:lumMod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Conector reto 114">
                <a:extLst>
                  <a:ext uri="{FF2B5EF4-FFF2-40B4-BE49-F238E27FC236}">
                    <a16:creationId xmlns="" xmlns:a16="http://schemas.microsoft.com/office/drawing/2014/main" id="{6FA19CEF-6EA0-4DA2-8F97-42C0E7171E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6448" y="3244373"/>
                <a:ext cx="0" cy="954718"/>
              </a:xfrm>
              <a:prstGeom prst="line">
                <a:avLst/>
              </a:prstGeom>
              <a:ln w="6350">
                <a:solidFill>
                  <a:schemeClr val="bg2">
                    <a:lumMod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Conector reto 115">
                <a:extLst>
                  <a:ext uri="{FF2B5EF4-FFF2-40B4-BE49-F238E27FC236}">
                    <a16:creationId xmlns="" xmlns:a16="http://schemas.microsoft.com/office/drawing/2014/main" id="{DD37E7CA-A4DA-4C97-824D-B7A4146280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90282" y="3590599"/>
                <a:ext cx="0" cy="1008984"/>
              </a:xfrm>
              <a:prstGeom prst="line">
                <a:avLst/>
              </a:prstGeom>
              <a:ln w="6350">
                <a:solidFill>
                  <a:schemeClr val="bg2">
                    <a:lumMod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7" name="Retângulo 116">
                <a:extLst>
                  <a:ext uri="{FF2B5EF4-FFF2-40B4-BE49-F238E27FC236}">
                    <a16:creationId xmlns="" xmlns:a16="http://schemas.microsoft.com/office/drawing/2014/main" id="{010DEC85-DBA4-47E3-8AE7-18FA58D04ACD}"/>
                  </a:ext>
                </a:extLst>
              </p:cNvPr>
              <p:cNvSpPr/>
              <p:nvPr/>
            </p:nvSpPr>
            <p:spPr>
              <a:xfrm>
                <a:off x="909793" y="2443441"/>
                <a:ext cx="2700000" cy="1145309"/>
              </a:xfrm>
              <a:prstGeom prst="rect">
                <a:avLst/>
              </a:prstGeom>
              <a:blipFill dpi="0" rotWithShape="1">
                <a:blip r:embed="rId5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scene3d>
                <a:camera prst="isometricOffAxis1Top"/>
                <a:lightRig rig="threePt" dir="t"/>
              </a:scene3d>
              <a:sp3d extrusionH="76200">
                <a:bevelT w="165100" h="152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</p:grpSp>
        <p:sp>
          <p:nvSpPr>
            <p:cNvPr id="74" name="CaixaDeTexto 73">
              <a:extLst>
                <a:ext uri="{FF2B5EF4-FFF2-40B4-BE49-F238E27FC236}">
                  <a16:creationId xmlns="" xmlns:a16="http://schemas.microsoft.com/office/drawing/2014/main" id="{9AF485A5-0C46-49B7-B748-D8EBFCA82A57}"/>
                </a:ext>
              </a:extLst>
            </p:cNvPr>
            <p:cNvSpPr txBox="1"/>
            <p:nvPr/>
          </p:nvSpPr>
          <p:spPr>
            <a:xfrm>
              <a:off x="1181873" y="1007456"/>
              <a:ext cx="2601201" cy="709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MATOPIBA</a:t>
              </a:r>
            </a:p>
            <a:p>
              <a:pPr algn="ctr"/>
              <a:r>
                <a:rPr lang="pt-BR" sz="1600" b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2001/02- 2006/07</a:t>
              </a:r>
            </a:p>
          </p:txBody>
        </p:sp>
        <p:sp>
          <p:nvSpPr>
            <p:cNvPr id="76" name="CaixaDeTexto 75">
              <a:extLst>
                <a:ext uri="{FF2B5EF4-FFF2-40B4-BE49-F238E27FC236}">
                  <a16:creationId xmlns="" xmlns:a16="http://schemas.microsoft.com/office/drawing/2014/main" id="{C6F37063-792B-48FE-8C55-FF09713ABEEA}"/>
                </a:ext>
              </a:extLst>
            </p:cNvPr>
            <p:cNvSpPr txBox="1"/>
            <p:nvPr/>
          </p:nvSpPr>
          <p:spPr>
            <a:xfrm>
              <a:off x="4585884" y="1007047"/>
              <a:ext cx="2699996" cy="709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MATOPIBA</a:t>
              </a:r>
            </a:p>
            <a:p>
              <a:pPr algn="ctr"/>
              <a:r>
                <a:rPr lang="pt-BR" sz="1600" b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2006/07- 2013/14</a:t>
              </a:r>
            </a:p>
          </p:txBody>
        </p:sp>
        <p:sp>
          <p:nvSpPr>
            <p:cNvPr id="77" name="CaixaDeTexto 76">
              <a:extLst>
                <a:ext uri="{FF2B5EF4-FFF2-40B4-BE49-F238E27FC236}">
                  <a16:creationId xmlns="" xmlns:a16="http://schemas.microsoft.com/office/drawing/2014/main" id="{303AE698-9098-4033-8754-B114039AAD0C}"/>
                </a:ext>
              </a:extLst>
            </p:cNvPr>
            <p:cNvSpPr txBox="1"/>
            <p:nvPr/>
          </p:nvSpPr>
          <p:spPr>
            <a:xfrm>
              <a:off x="8383616" y="979779"/>
              <a:ext cx="2699996" cy="709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MATOPIBA</a:t>
              </a:r>
            </a:p>
            <a:p>
              <a:pPr algn="ctr"/>
              <a:r>
                <a:rPr lang="pt-BR" sz="1600" b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2013/14- 2016/17</a:t>
              </a:r>
            </a:p>
          </p:txBody>
        </p:sp>
        <p:sp>
          <p:nvSpPr>
            <p:cNvPr id="78" name="CaixaDeTexto 77">
              <a:extLst>
                <a:ext uri="{FF2B5EF4-FFF2-40B4-BE49-F238E27FC236}">
                  <a16:creationId xmlns="" xmlns:a16="http://schemas.microsoft.com/office/drawing/2014/main" id="{24CED589-2571-4F32-986B-09E925276868}"/>
                </a:ext>
              </a:extLst>
            </p:cNvPr>
            <p:cNvSpPr txBox="1"/>
            <p:nvPr/>
          </p:nvSpPr>
          <p:spPr>
            <a:xfrm>
              <a:off x="1352651" y="3852044"/>
              <a:ext cx="2330160" cy="323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>
                  <a:solidFill>
                    <a:schemeClr val="bg2">
                      <a:lumMod val="25000"/>
                    </a:schemeClr>
                  </a:solidFill>
                </a:rPr>
                <a:t>61% </a:t>
              </a:r>
              <a:r>
                <a:rPr lang="pt-BR" sz="1400" dirty="0">
                  <a:solidFill>
                    <a:schemeClr val="bg2">
                      <a:lumMod val="25000"/>
                    </a:schemeClr>
                  </a:solidFill>
                </a:rPr>
                <a:t>vegetação nativa</a:t>
              </a:r>
            </a:p>
          </p:txBody>
        </p:sp>
        <p:grpSp>
          <p:nvGrpSpPr>
            <p:cNvPr id="79" name="Agrupar 78">
              <a:extLst>
                <a:ext uri="{FF2B5EF4-FFF2-40B4-BE49-F238E27FC236}">
                  <a16:creationId xmlns="" xmlns:a16="http://schemas.microsoft.com/office/drawing/2014/main" id="{29C82959-65C8-4080-BA6F-76445B8F8A16}"/>
                </a:ext>
              </a:extLst>
            </p:cNvPr>
            <p:cNvGrpSpPr/>
            <p:nvPr/>
          </p:nvGrpSpPr>
          <p:grpSpPr>
            <a:xfrm>
              <a:off x="1326728" y="3829921"/>
              <a:ext cx="531566" cy="293368"/>
              <a:chOff x="1550126" y="4255527"/>
              <a:chExt cx="468000" cy="360000"/>
            </a:xfrm>
          </p:grpSpPr>
          <p:cxnSp>
            <p:nvCxnSpPr>
              <p:cNvPr id="110" name="Conector reto 109">
                <a:extLst>
                  <a:ext uri="{FF2B5EF4-FFF2-40B4-BE49-F238E27FC236}">
                    <a16:creationId xmlns="" xmlns:a16="http://schemas.microsoft.com/office/drawing/2014/main" id="{CD0FFE13-E6D3-4842-80A7-31EB9E014B3F}"/>
                  </a:ext>
                </a:extLst>
              </p:cNvPr>
              <p:cNvCxnSpPr/>
              <p:nvPr/>
            </p:nvCxnSpPr>
            <p:spPr>
              <a:xfrm>
                <a:off x="1550126" y="4255527"/>
                <a:ext cx="0" cy="360000"/>
              </a:xfrm>
              <a:prstGeom prst="line">
                <a:avLst/>
              </a:prstGeom>
              <a:ln w="3175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Conector reto 110">
                <a:extLst>
                  <a:ext uri="{FF2B5EF4-FFF2-40B4-BE49-F238E27FC236}">
                    <a16:creationId xmlns="" xmlns:a16="http://schemas.microsoft.com/office/drawing/2014/main" id="{7DD75E3D-A4CC-4775-A09F-F5F883ED64F1}"/>
                  </a:ext>
                </a:extLst>
              </p:cNvPr>
              <p:cNvCxnSpPr/>
              <p:nvPr/>
            </p:nvCxnSpPr>
            <p:spPr>
              <a:xfrm>
                <a:off x="1550126" y="4615527"/>
                <a:ext cx="468000" cy="0"/>
              </a:xfrm>
              <a:prstGeom prst="line">
                <a:avLst/>
              </a:prstGeom>
              <a:ln w="3175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0" name="CaixaDeTexto 79">
              <a:extLst>
                <a:ext uri="{FF2B5EF4-FFF2-40B4-BE49-F238E27FC236}">
                  <a16:creationId xmlns="" xmlns:a16="http://schemas.microsoft.com/office/drawing/2014/main" id="{B5A2E944-5360-4B7F-A089-935CE1204040}"/>
                </a:ext>
              </a:extLst>
            </p:cNvPr>
            <p:cNvSpPr txBox="1"/>
            <p:nvPr/>
          </p:nvSpPr>
          <p:spPr>
            <a:xfrm>
              <a:off x="5051008" y="3818533"/>
              <a:ext cx="669329" cy="323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>
                  <a:solidFill>
                    <a:schemeClr val="bg2">
                      <a:lumMod val="25000"/>
                    </a:schemeClr>
                  </a:solidFill>
                </a:rPr>
                <a:t>52</a:t>
              </a:r>
              <a:r>
                <a:rPr lang="pt-BR" sz="1200" b="1" dirty="0">
                  <a:solidFill>
                    <a:schemeClr val="bg2">
                      <a:lumMod val="25000"/>
                    </a:schemeClr>
                  </a:solidFill>
                </a:rPr>
                <a:t>%</a:t>
              </a:r>
            </a:p>
          </p:txBody>
        </p:sp>
        <p:grpSp>
          <p:nvGrpSpPr>
            <p:cNvPr id="82" name="Agrupar 81">
              <a:extLst>
                <a:ext uri="{FF2B5EF4-FFF2-40B4-BE49-F238E27FC236}">
                  <a16:creationId xmlns="" xmlns:a16="http://schemas.microsoft.com/office/drawing/2014/main" id="{3E334B18-A829-448C-A638-997356E4D878}"/>
                </a:ext>
              </a:extLst>
            </p:cNvPr>
            <p:cNvGrpSpPr/>
            <p:nvPr/>
          </p:nvGrpSpPr>
          <p:grpSpPr>
            <a:xfrm>
              <a:off x="5030135" y="3784968"/>
              <a:ext cx="468000" cy="307777"/>
              <a:chOff x="1452492" y="4231253"/>
              <a:chExt cx="468000" cy="360000"/>
            </a:xfrm>
          </p:grpSpPr>
          <p:cxnSp>
            <p:nvCxnSpPr>
              <p:cNvPr id="108" name="Conector reto 107">
                <a:extLst>
                  <a:ext uri="{FF2B5EF4-FFF2-40B4-BE49-F238E27FC236}">
                    <a16:creationId xmlns="" xmlns:a16="http://schemas.microsoft.com/office/drawing/2014/main" id="{E209464A-65BB-4DFA-827D-2C30A95E93C0}"/>
                  </a:ext>
                </a:extLst>
              </p:cNvPr>
              <p:cNvCxnSpPr/>
              <p:nvPr/>
            </p:nvCxnSpPr>
            <p:spPr>
              <a:xfrm>
                <a:off x="1452492" y="4231253"/>
                <a:ext cx="0" cy="360000"/>
              </a:xfrm>
              <a:prstGeom prst="line">
                <a:avLst/>
              </a:prstGeom>
              <a:ln w="3175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Conector reto 108">
                <a:extLst>
                  <a:ext uri="{FF2B5EF4-FFF2-40B4-BE49-F238E27FC236}">
                    <a16:creationId xmlns="" xmlns:a16="http://schemas.microsoft.com/office/drawing/2014/main" id="{6ED4720C-D029-4E8F-9F8D-7C287902FE23}"/>
                  </a:ext>
                </a:extLst>
              </p:cNvPr>
              <p:cNvCxnSpPr/>
              <p:nvPr/>
            </p:nvCxnSpPr>
            <p:spPr>
              <a:xfrm>
                <a:off x="1452492" y="4591252"/>
                <a:ext cx="468000" cy="0"/>
              </a:xfrm>
              <a:prstGeom prst="line">
                <a:avLst/>
              </a:prstGeom>
              <a:ln w="3175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3" name="CaixaDeTexto 82">
              <a:extLst>
                <a:ext uri="{FF2B5EF4-FFF2-40B4-BE49-F238E27FC236}">
                  <a16:creationId xmlns="" xmlns:a16="http://schemas.microsoft.com/office/drawing/2014/main" id="{DC35A8B4-CDEE-4530-97EA-5AF8B75AD133}"/>
                </a:ext>
              </a:extLst>
            </p:cNvPr>
            <p:cNvSpPr txBox="1"/>
            <p:nvPr/>
          </p:nvSpPr>
          <p:spPr>
            <a:xfrm>
              <a:off x="8939685" y="3850541"/>
              <a:ext cx="694976" cy="323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>
                  <a:solidFill>
                    <a:schemeClr val="bg2">
                      <a:lumMod val="25000"/>
                    </a:schemeClr>
                  </a:solidFill>
                </a:rPr>
                <a:t>14%</a:t>
              </a:r>
            </a:p>
          </p:txBody>
        </p:sp>
        <p:grpSp>
          <p:nvGrpSpPr>
            <p:cNvPr id="84" name="Agrupar 83">
              <a:extLst>
                <a:ext uri="{FF2B5EF4-FFF2-40B4-BE49-F238E27FC236}">
                  <a16:creationId xmlns="" xmlns:a16="http://schemas.microsoft.com/office/drawing/2014/main" id="{C84074A7-87ED-4B45-B8D4-56F800C53AD1}"/>
                </a:ext>
              </a:extLst>
            </p:cNvPr>
            <p:cNvGrpSpPr/>
            <p:nvPr/>
          </p:nvGrpSpPr>
          <p:grpSpPr>
            <a:xfrm>
              <a:off x="8894295" y="3838563"/>
              <a:ext cx="468000" cy="276924"/>
              <a:chOff x="1578568" y="4244004"/>
              <a:chExt cx="468000" cy="360000"/>
            </a:xfrm>
          </p:grpSpPr>
          <p:cxnSp>
            <p:nvCxnSpPr>
              <p:cNvPr id="106" name="Conector reto 105">
                <a:extLst>
                  <a:ext uri="{FF2B5EF4-FFF2-40B4-BE49-F238E27FC236}">
                    <a16:creationId xmlns="" xmlns:a16="http://schemas.microsoft.com/office/drawing/2014/main" id="{E285EBAD-CFF9-4540-9E74-1825FF6CD2FA}"/>
                  </a:ext>
                </a:extLst>
              </p:cNvPr>
              <p:cNvCxnSpPr/>
              <p:nvPr/>
            </p:nvCxnSpPr>
            <p:spPr>
              <a:xfrm>
                <a:off x="1578568" y="4244004"/>
                <a:ext cx="0" cy="360000"/>
              </a:xfrm>
              <a:prstGeom prst="line">
                <a:avLst/>
              </a:prstGeom>
              <a:ln w="3175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Conector reto 106">
                <a:extLst>
                  <a:ext uri="{FF2B5EF4-FFF2-40B4-BE49-F238E27FC236}">
                    <a16:creationId xmlns="" xmlns:a16="http://schemas.microsoft.com/office/drawing/2014/main" id="{3485E598-BC2F-456C-9735-E4D27611AC10}"/>
                  </a:ext>
                </a:extLst>
              </p:cNvPr>
              <p:cNvCxnSpPr/>
              <p:nvPr/>
            </p:nvCxnSpPr>
            <p:spPr>
              <a:xfrm>
                <a:off x="1578568" y="4604001"/>
                <a:ext cx="468000" cy="0"/>
              </a:xfrm>
              <a:prstGeom prst="line">
                <a:avLst/>
              </a:prstGeom>
              <a:ln w="3175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5" name="Retângulo 84">
              <a:extLst>
                <a:ext uri="{FF2B5EF4-FFF2-40B4-BE49-F238E27FC236}">
                  <a16:creationId xmlns="" xmlns:a16="http://schemas.microsoft.com/office/drawing/2014/main" id="{D72CDD42-6756-412F-9561-4476BE3C8F91}"/>
                </a:ext>
              </a:extLst>
            </p:cNvPr>
            <p:cNvSpPr/>
            <p:nvPr/>
          </p:nvSpPr>
          <p:spPr>
            <a:xfrm>
              <a:off x="4024634" y="1001491"/>
              <a:ext cx="110439" cy="3233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  <p:sp>
          <p:nvSpPr>
            <p:cNvPr id="86" name="Retângulo 85">
              <a:extLst>
                <a:ext uri="{FF2B5EF4-FFF2-40B4-BE49-F238E27FC236}">
                  <a16:creationId xmlns="" xmlns:a16="http://schemas.microsoft.com/office/drawing/2014/main" id="{700150A9-3AA1-4BC6-A7C5-8C57AA24575B}"/>
                </a:ext>
              </a:extLst>
            </p:cNvPr>
            <p:cNvSpPr/>
            <p:nvPr/>
          </p:nvSpPr>
          <p:spPr>
            <a:xfrm>
              <a:off x="7769683" y="971786"/>
              <a:ext cx="110439" cy="3233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  <p:sp>
          <p:nvSpPr>
            <p:cNvPr id="88" name="CaixaDeTexto 87">
              <a:extLst>
                <a:ext uri="{FF2B5EF4-FFF2-40B4-BE49-F238E27FC236}">
                  <a16:creationId xmlns="" xmlns:a16="http://schemas.microsoft.com/office/drawing/2014/main" id="{5937DD2C-F2A5-4C5E-9154-C924A632E274}"/>
                </a:ext>
              </a:extLst>
            </p:cNvPr>
            <p:cNvSpPr txBox="1"/>
            <p:nvPr/>
          </p:nvSpPr>
          <p:spPr>
            <a:xfrm>
              <a:off x="1422038" y="1752775"/>
              <a:ext cx="1332409" cy="323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>
                  <a:solidFill>
                    <a:schemeClr val="bg2">
                      <a:lumMod val="25000"/>
                    </a:schemeClr>
                  </a:solidFill>
                </a:rPr>
                <a:t>1,0 ha soja</a:t>
              </a:r>
            </a:p>
          </p:txBody>
        </p:sp>
        <p:grpSp>
          <p:nvGrpSpPr>
            <p:cNvPr id="89" name="Agrupar 88">
              <a:extLst>
                <a:ext uri="{FF2B5EF4-FFF2-40B4-BE49-F238E27FC236}">
                  <a16:creationId xmlns="" xmlns:a16="http://schemas.microsoft.com/office/drawing/2014/main" id="{29FDA989-E95F-4489-8061-B9F94FF9D7BA}"/>
                </a:ext>
              </a:extLst>
            </p:cNvPr>
            <p:cNvGrpSpPr/>
            <p:nvPr/>
          </p:nvGrpSpPr>
          <p:grpSpPr>
            <a:xfrm>
              <a:off x="1034220" y="1904513"/>
              <a:ext cx="360000" cy="323411"/>
              <a:chOff x="1282876" y="2010130"/>
              <a:chExt cx="360000" cy="200156"/>
            </a:xfrm>
          </p:grpSpPr>
          <p:cxnSp>
            <p:nvCxnSpPr>
              <p:cNvPr id="104" name="Conector reto 103">
                <a:extLst>
                  <a:ext uri="{FF2B5EF4-FFF2-40B4-BE49-F238E27FC236}">
                    <a16:creationId xmlns="" xmlns:a16="http://schemas.microsoft.com/office/drawing/2014/main" id="{93613C0F-FF7D-47F3-8C21-395F880E4683}"/>
                  </a:ext>
                </a:extLst>
              </p:cNvPr>
              <p:cNvCxnSpPr/>
              <p:nvPr/>
            </p:nvCxnSpPr>
            <p:spPr>
              <a:xfrm flipV="1">
                <a:off x="1282876" y="2010130"/>
                <a:ext cx="0" cy="200156"/>
              </a:xfrm>
              <a:prstGeom prst="line">
                <a:avLst/>
              </a:prstGeom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Conector reto 104">
                <a:extLst>
                  <a:ext uri="{FF2B5EF4-FFF2-40B4-BE49-F238E27FC236}">
                    <a16:creationId xmlns="" xmlns:a16="http://schemas.microsoft.com/office/drawing/2014/main" id="{E2AADC40-36F2-4249-AC05-4F3445361A97}"/>
                  </a:ext>
                </a:extLst>
              </p:cNvPr>
              <p:cNvCxnSpPr/>
              <p:nvPr/>
            </p:nvCxnSpPr>
            <p:spPr>
              <a:xfrm>
                <a:off x="1282876" y="2013188"/>
                <a:ext cx="360000" cy="0"/>
              </a:xfrm>
              <a:prstGeom prst="line">
                <a:avLst/>
              </a:prstGeom>
              <a:ln w="3175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0" name="CaixaDeTexto 89">
              <a:extLst>
                <a:ext uri="{FF2B5EF4-FFF2-40B4-BE49-F238E27FC236}">
                  <a16:creationId xmlns="" xmlns:a16="http://schemas.microsoft.com/office/drawing/2014/main" id="{BF4FB57B-9932-4224-B9DF-1CAFC80E30FD}"/>
                </a:ext>
              </a:extLst>
            </p:cNvPr>
            <p:cNvSpPr txBox="1"/>
            <p:nvPr/>
          </p:nvSpPr>
          <p:spPr>
            <a:xfrm>
              <a:off x="2885417" y="3621655"/>
              <a:ext cx="1377173" cy="323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>
                  <a:solidFill>
                    <a:schemeClr val="bg2">
                      <a:lumMod val="25000"/>
                    </a:schemeClr>
                  </a:solidFill>
                </a:rPr>
                <a:t>39% </a:t>
              </a:r>
              <a:r>
                <a:rPr lang="pt-BR" sz="1400" dirty="0">
                  <a:solidFill>
                    <a:schemeClr val="bg2">
                      <a:lumMod val="25000"/>
                    </a:schemeClr>
                  </a:solidFill>
                </a:rPr>
                <a:t>outros</a:t>
              </a:r>
              <a:r>
                <a:rPr lang="pt-BR" sz="11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endParaRPr lang="pt-BR" sz="11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grpSp>
          <p:nvGrpSpPr>
            <p:cNvPr id="91" name="Agrupar 90">
              <a:extLst>
                <a:ext uri="{FF2B5EF4-FFF2-40B4-BE49-F238E27FC236}">
                  <a16:creationId xmlns="" xmlns:a16="http://schemas.microsoft.com/office/drawing/2014/main" id="{F4106B69-EA60-4C16-8D9E-F6BB3F4337D3}"/>
                </a:ext>
              </a:extLst>
            </p:cNvPr>
            <p:cNvGrpSpPr/>
            <p:nvPr/>
          </p:nvGrpSpPr>
          <p:grpSpPr>
            <a:xfrm>
              <a:off x="2837332" y="3645025"/>
              <a:ext cx="696855" cy="237001"/>
              <a:chOff x="1597881" y="4268867"/>
              <a:chExt cx="468000" cy="360002"/>
            </a:xfrm>
          </p:grpSpPr>
          <p:cxnSp>
            <p:nvCxnSpPr>
              <p:cNvPr id="102" name="Conector reto 101">
                <a:extLst>
                  <a:ext uri="{FF2B5EF4-FFF2-40B4-BE49-F238E27FC236}">
                    <a16:creationId xmlns="" xmlns:a16="http://schemas.microsoft.com/office/drawing/2014/main" id="{D6E777FF-8BCF-46A2-878F-B97981A3F8F4}"/>
                  </a:ext>
                </a:extLst>
              </p:cNvPr>
              <p:cNvCxnSpPr/>
              <p:nvPr/>
            </p:nvCxnSpPr>
            <p:spPr>
              <a:xfrm>
                <a:off x="1597881" y="4268867"/>
                <a:ext cx="0" cy="360000"/>
              </a:xfrm>
              <a:prstGeom prst="line">
                <a:avLst/>
              </a:prstGeom>
              <a:ln w="3175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Conector reto 102">
                <a:extLst>
                  <a:ext uri="{FF2B5EF4-FFF2-40B4-BE49-F238E27FC236}">
                    <a16:creationId xmlns="" xmlns:a16="http://schemas.microsoft.com/office/drawing/2014/main" id="{3F82DB92-6427-471D-AE7C-93277508973F}"/>
                  </a:ext>
                </a:extLst>
              </p:cNvPr>
              <p:cNvCxnSpPr/>
              <p:nvPr/>
            </p:nvCxnSpPr>
            <p:spPr>
              <a:xfrm>
                <a:off x="1597881" y="4628869"/>
                <a:ext cx="468000" cy="0"/>
              </a:xfrm>
              <a:prstGeom prst="line">
                <a:avLst/>
              </a:prstGeom>
              <a:ln w="3175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5" name="Conector reto 94">
              <a:extLst>
                <a:ext uri="{FF2B5EF4-FFF2-40B4-BE49-F238E27FC236}">
                  <a16:creationId xmlns="" xmlns:a16="http://schemas.microsoft.com/office/drawing/2014/main" id="{D977A2AE-2961-4FB8-A94E-47688C9E8A26}"/>
                </a:ext>
              </a:extLst>
            </p:cNvPr>
            <p:cNvCxnSpPr>
              <a:cxnSpLocks/>
            </p:cNvCxnSpPr>
            <p:nvPr/>
          </p:nvCxnSpPr>
          <p:spPr>
            <a:xfrm>
              <a:off x="6484538" y="3836317"/>
              <a:ext cx="292734" cy="0"/>
            </a:xfrm>
            <a:prstGeom prst="line">
              <a:avLst/>
            </a:prstGeom>
            <a:ln w="317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ector reto 95">
              <a:extLst>
                <a:ext uri="{FF2B5EF4-FFF2-40B4-BE49-F238E27FC236}">
                  <a16:creationId xmlns="" xmlns:a16="http://schemas.microsoft.com/office/drawing/2014/main" id="{E3FEDD89-FCF8-42CB-B26C-CAED0B0D39E7}"/>
                </a:ext>
              </a:extLst>
            </p:cNvPr>
            <p:cNvCxnSpPr/>
            <p:nvPr/>
          </p:nvCxnSpPr>
          <p:spPr>
            <a:xfrm>
              <a:off x="6484538" y="3599318"/>
              <a:ext cx="0" cy="237000"/>
            </a:xfrm>
            <a:prstGeom prst="line">
              <a:avLst/>
            </a:prstGeom>
            <a:ln w="317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CaixaDeTexto 96">
              <a:extLst>
                <a:ext uri="{FF2B5EF4-FFF2-40B4-BE49-F238E27FC236}">
                  <a16:creationId xmlns="" xmlns:a16="http://schemas.microsoft.com/office/drawing/2014/main" id="{96631967-1778-41E8-A79A-9C757D2C8636}"/>
                </a:ext>
              </a:extLst>
            </p:cNvPr>
            <p:cNvSpPr txBox="1"/>
            <p:nvPr/>
          </p:nvSpPr>
          <p:spPr>
            <a:xfrm>
              <a:off x="6506337" y="3575942"/>
              <a:ext cx="659264" cy="323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>
                  <a:solidFill>
                    <a:schemeClr val="bg2">
                      <a:lumMod val="25000"/>
                    </a:schemeClr>
                  </a:solidFill>
                </a:rPr>
                <a:t>48%</a:t>
              </a:r>
            </a:p>
          </p:txBody>
        </p:sp>
        <p:sp>
          <p:nvSpPr>
            <p:cNvPr id="98" name="CaixaDeTexto 97">
              <a:extLst>
                <a:ext uri="{FF2B5EF4-FFF2-40B4-BE49-F238E27FC236}">
                  <a16:creationId xmlns="" xmlns:a16="http://schemas.microsoft.com/office/drawing/2014/main" id="{32D04C9E-4BC6-4930-B61E-94538FAE5334}"/>
                </a:ext>
              </a:extLst>
            </p:cNvPr>
            <p:cNvSpPr txBox="1"/>
            <p:nvPr/>
          </p:nvSpPr>
          <p:spPr>
            <a:xfrm>
              <a:off x="10166921" y="3674434"/>
              <a:ext cx="696164" cy="373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>
                  <a:solidFill>
                    <a:schemeClr val="bg2">
                      <a:lumMod val="25000"/>
                    </a:schemeClr>
                  </a:solidFill>
                </a:rPr>
                <a:t>86%</a:t>
              </a:r>
            </a:p>
          </p:txBody>
        </p:sp>
        <p:grpSp>
          <p:nvGrpSpPr>
            <p:cNvPr id="99" name="Agrupar 98">
              <a:extLst>
                <a:ext uri="{FF2B5EF4-FFF2-40B4-BE49-F238E27FC236}">
                  <a16:creationId xmlns="" xmlns:a16="http://schemas.microsoft.com/office/drawing/2014/main" id="{6E4DB42F-8744-4B83-9CD8-ACC85200F3AE}"/>
                </a:ext>
              </a:extLst>
            </p:cNvPr>
            <p:cNvGrpSpPr/>
            <p:nvPr/>
          </p:nvGrpSpPr>
          <p:grpSpPr>
            <a:xfrm>
              <a:off x="10122720" y="3659419"/>
              <a:ext cx="402463" cy="276925"/>
              <a:chOff x="1550126" y="4258859"/>
              <a:chExt cx="468000" cy="360001"/>
            </a:xfrm>
          </p:grpSpPr>
          <p:cxnSp>
            <p:nvCxnSpPr>
              <p:cNvPr id="100" name="Conector reto 99">
                <a:extLst>
                  <a:ext uri="{FF2B5EF4-FFF2-40B4-BE49-F238E27FC236}">
                    <a16:creationId xmlns="" xmlns:a16="http://schemas.microsoft.com/office/drawing/2014/main" id="{BDBFB2B6-023C-408A-ACEE-BB960B4C31C4}"/>
                  </a:ext>
                </a:extLst>
              </p:cNvPr>
              <p:cNvCxnSpPr/>
              <p:nvPr/>
            </p:nvCxnSpPr>
            <p:spPr>
              <a:xfrm>
                <a:off x="1550126" y="4258859"/>
                <a:ext cx="0" cy="360000"/>
              </a:xfrm>
              <a:prstGeom prst="line">
                <a:avLst/>
              </a:prstGeom>
              <a:ln w="3175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Conector reto 100">
                <a:extLst>
                  <a:ext uri="{FF2B5EF4-FFF2-40B4-BE49-F238E27FC236}">
                    <a16:creationId xmlns="" xmlns:a16="http://schemas.microsoft.com/office/drawing/2014/main" id="{92386665-F282-4B29-A475-97ACF3A58EC0}"/>
                  </a:ext>
                </a:extLst>
              </p:cNvPr>
              <p:cNvCxnSpPr/>
              <p:nvPr/>
            </p:nvCxnSpPr>
            <p:spPr>
              <a:xfrm>
                <a:off x="1550126" y="4618860"/>
                <a:ext cx="468000" cy="0"/>
              </a:xfrm>
              <a:prstGeom prst="line">
                <a:avLst/>
              </a:prstGeom>
              <a:ln w="3175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885628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63411" y="1334571"/>
            <a:ext cx="8390845" cy="3800954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2100" b="1" dirty="0">
                <a:latin typeface="Verdana" panose="020B0604030504040204" pitchFamily="34" charset="0"/>
                <a:ea typeface="Verdana" panose="020B0604030504040204" pitchFamily="34" charset="0"/>
              </a:rPr>
              <a:t>Subgrupo de Governança Pública</a:t>
            </a:r>
            <a:r>
              <a:rPr lang="pt-BR" sz="2100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Zoneamento Agroecológico;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Validação do CAR;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PRODES Cerrado;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Autorizações de Supressão de Vegetação – ASV;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pt-BR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2100" b="1" dirty="0">
                <a:latin typeface="Verdana" panose="020B0604030504040204" pitchFamily="34" charset="0"/>
                <a:ea typeface="Verdana" panose="020B0604030504040204" pitchFamily="34" charset="0"/>
              </a:rPr>
              <a:t>Subgrupo de Incentivos</a:t>
            </a:r>
            <a:r>
              <a:rPr lang="pt-BR" sz="2100" dirty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Compensação financeira para excedentes de Reserva Legal; fundos de capital internacional e financiamentos da cadeia produtiva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t-BR" sz="1500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745C5892-BA37-4012-AF9D-5D5C7C5DE5AC}"/>
              </a:ext>
            </a:extLst>
          </p:cNvPr>
          <p:cNvSpPr txBox="1"/>
          <p:nvPr/>
        </p:nvSpPr>
        <p:spPr>
          <a:xfrm>
            <a:off x="163411" y="105221"/>
            <a:ext cx="67691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Grupo de Trabalho do Cerrado - GTC</a:t>
            </a:r>
          </a:p>
        </p:txBody>
      </p:sp>
      <p:pic>
        <p:nvPicPr>
          <p:cNvPr id="5" name="Picture 2" descr="Image result for abiove">
            <a:extLst>
              <a:ext uri="{FF2B5EF4-FFF2-40B4-BE49-F238E27FC236}">
                <a16:creationId xmlns="" xmlns:a16="http://schemas.microsoft.com/office/drawing/2014/main" id="{00C99BC4-BC91-46D0-B60F-7781C5AAAE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8"/>
          <a:stretch/>
        </p:blipFill>
        <p:spPr bwMode="auto">
          <a:xfrm>
            <a:off x="8262612" y="3"/>
            <a:ext cx="839823" cy="103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ector reto 6">
            <a:extLst>
              <a:ext uri="{FF2B5EF4-FFF2-40B4-BE49-F238E27FC236}">
                <a16:creationId xmlns="" xmlns:a16="http://schemas.microsoft.com/office/drawing/2014/main" id="{92982E5D-F62B-401B-8714-5A1F49870D97}"/>
              </a:ext>
            </a:extLst>
          </p:cNvPr>
          <p:cNvCxnSpPr/>
          <p:nvPr/>
        </p:nvCxnSpPr>
        <p:spPr>
          <a:xfrm flipH="1">
            <a:off x="13850" y="617593"/>
            <a:ext cx="8091055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70311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A61A5668-76F9-408C-9BAC-4FBAB7AC612E}"/>
              </a:ext>
            </a:extLst>
          </p:cNvPr>
          <p:cNvSpPr txBox="1"/>
          <p:nvPr/>
        </p:nvSpPr>
        <p:spPr>
          <a:xfrm>
            <a:off x="1953491" y="2164853"/>
            <a:ext cx="5237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PROTOCOLO DE GRÃOS</a:t>
            </a:r>
          </a:p>
        </p:txBody>
      </p:sp>
      <p:pic>
        <p:nvPicPr>
          <p:cNvPr id="4" name="Picture 2" descr="http://avozdoxingu.com.br/wp-content/uploads/2016/05/mpf-estagios.jpg">
            <a:extLst>
              <a:ext uri="{FF2B5EF4-FFF2-40B4-BE49-F238E27FC236}">
                <a16:creationId xmlns="" xmlns:a16="http://schemas.microsoft.com/office/drawing/2014/main" id="{187E09F5-C607-448F-B436-190C6DE6F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540" y="2775882"/>
            <a:ext cx="2103460" cy="139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http://municipiosverdes.com.br/img/layout01/logo_pmv_v2.png">
            <a:extLst>
              <a:ext uri="{FF2B5EF4-FFF2-40B4-BE49-F238E27FC236}">
                <a16:creationId xmlns="" xmlns:a16="http://schemas.microsoft.com/office/drawing/2014/main" id="{AAD67313-7896-4D36-B1C8-C4A882E3E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569" y="3063061"/>
            <a:ext cx="1623883" cy="82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29457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0974" y="885833"/>
            <a:ext cx="7073930" cy="648878"/>
          </a:xfrm>
        </p:spPr>
        <p:txBody>
          <a:bodyPr>
            <a:noAutofit/>
          </a:bodyPr>
          <a:lstStyle/>
          <a:p>
            <a:pPr algn="ctr"/>
            <a:r>
              <a:rPr lang="pt-BR" sz="2400" b="1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Quais os objetivos do Protocolo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223" y="1534711"/>
            <a:ext cx="8323554" cy="511194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pt-BR" sz="1700" dirty="0">
                <a:latin typeface="Verdana" panose="020B0604030504040204" pitchFamily="34" charset="0"/>
                <a:ea typeface="Verdana" panose="020B0604030504040204" pitchFamily="34" charset="0"/>
              </a:rPr>
              <a:t>Garantir mercado exigentes quanto à critérios de sustentabilidade;</a:t>
            </a:r>
          </a:p>
          <a:p>
            <a:pPr>
              <a:lnSpc>
                <a:spcPct val="150000"/>
              </a:lnSpc>
            </a:pPr>
            <a:r>
              <a:rPr lang="pt-BR" sz="1700" dirty="0">
                <a:latin typeface="Verdana" panose="020B0604030504040204" pitchFamily="34" charset="0"/>
                <a:ea typeface="Verdana" panose="020B0604030504040204" pitchFamily="34" charset="0"/>
              </a:rPr>
              <a:t>Manter a boa imagem do agronegócio brasileiro;</a:t>
            </a:r>
          </a:p>
          <a:p>
            <a:pPr>
              <a:lnSpc>
                <a:spcPct val="150000"/>
              </a:lnSpc>
            </a:pPr>
            <a:r>
              <a:rPr lang="pt-BR" sz="1700" dirty="0">
                <a:latin typeface="Verdana" panose="020B0604030504040204" pitchFamily="34" charset="0"/>
                <a:ea typeface="Verdana" panose="020B0604030504040204" pitchFamily="34" charset="0"/>
              </a:rPr>
              <a:t>Garantir mercado para a soja produzida no Pará;</a:t>
            </a:r>
          </a:p>
          <a:p>
            <a:pPr>
              <a:lnSpc>
                <a:spcPct val="150000"/>
              </a:lnSpc>
            </a:pPr>
            <a:r>
              <a:rPr lang="pt-BR" sz="1700" dirty="0">
                <a:latin typeface="Verdana" panose="020B0604030504040204" pitchFamily="34" charset="0"/>
                <a:ea typeface="Verdana" panose="020B0604030504040204" pitchFamily="34" charset="0"/>
              </a:rPr>
              <a:t>Estabelecer procedimentos de compra sustentável que assegurem a origem legal e sustentável da produção agrícola;</a:t>
            </a:r>
          </a:p>
          <a:p>
            <a:pPr>
              <a:lnSpc>
                <a:spcPct val="150000"/>
              </a:lnSpc>
            </a:pPr>
            <a:r>
              <a:rPr lang="pt-BR" sz="1700" dirty="0">
                <a:latin typeface="Verdana" panose="020B0604030504040204" pitchFamily="34" charset="0"/>
                <a:ea typeface="Verdana" panose="020B0604030504040204" pitchFamily="34" charset="0"/>
              </a:rPr>
              <a:t>Fortalecer o CAR como ferramenta de ordenamento ambiental; </a:t>
            </a:r>
          </a:p>
          <a:p>
            <a:pPr>
              <a:lnSpc>
                <a:spcPct val="150000"/>
              </a:lnSpc>
            </a:pPr>
            <a:r>
              <a:rPr lang="pt-BR" sz="1700" dirty="0">
                <a:latin typeface="Verdana" panose="020B0604030504040204" pitchFamily="34" charset="0"/>
                <a:ea typeface="Verdana" panose="020B0604030504040204" pitchFamily="34" charset="0"/>
              </a:rPr>
              <a:t>Garantir segurança jurídica à cadeia produtiva dos grãos.</a:t>
            </a:r>
          </a:p>
          <a:p>
            <a:pPr marL="0" indent="0">
              <a:lnSpc>
                <a:spcPct val="150000"/>
              </a:lnSpc>
              <a:buNone/>
            </a:pPr>
            <a:endParaRPr lang="pt-BR" sz="17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700" dirty="0">
                <a:latin typeface="Verdana" panose="020B0604030504040204" pitchFamily="34" charset="0"/>
                <a:ea typeface="Verdana" panose="020B0604030504040204" pitchFamily="34" charset="0"/>
              </a:rPr>
              <a:t>Assinatura: 15/08/14 – 3 meses de adaptação</a:t>
            </a:r>
          </a:p>
          <a:p>
            <a:pPr>
              <a:lnSpc>
                <a:spcPct val="150000"/>
              </a:lnSpc>
            </a:pPr>
            <a:r>
              <a:rPr lang="pt-BR" sz="1700" b="1" dirty="0">
                <a:latin typeface="Verdana" panose="020B0604030504040204" pitchFamily="34" charset="0"/>
                <a:ea typeface="Verdana" panose="020B0604030504040204" pitchFamily="34" charset="0"/>
              </a:rPr>
              <a:t>Vigência: a partir de 15/11/14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27825" y="153392"/>
            <a:ext cx="7877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Protocolo de Grãos do Pará</a:t>
            </a:r>
          </a:p>
        </p:txBody>
      </p:sp>
      <p:pic>
        <p:nvPicPr>
          <p:cNvPr id="5" name="Picture 2" descr="Image result for abiove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8"/>
          <a:stretch/>
        </p:blipFill>
        <p:spPr bwMode="auto">
          <a:xfrm>
            <a:off x="8207194" y="65856"/>
            <a:ext cx="839823" cy="103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ector reto 5"/>
          <p:cNvCxnSpPr/>
          <p:nvPr/>
        </p:nvCxnSpPr>
        <p:spPr>
          <a:xfrm flipH="1">
            <a:off x="13850" y="673011"/>
            <a:ext cx="8091055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88011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0974" y="936583"/>
            <a:ext cx="7073930" cy="648878"/>
          </a:xfrm>
        </p:spPr>
        <p:txBody>
          <a:bodyPr>
            <a:noAutofit/>
          </a:bodyPr>
          <a:lstStyle/>
          <a:p>
            <a:pPr algn="ctr"/>
            <a:r>
              <a:rPr lang="pt-BR" sz="2400" b="1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Quais os compromissos das Empresas?</a:t>
            </a:r>
          </a:p>
        </p:txBody>
      </p:sp>
      <p:pic>
        <p:nvPicPr>
          <p:cNvPr id="5" name="Picture 2" descr="Image result for abiove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8"/>
          <a:stretch/>
        </p:blipFill>
        <p:spPr bwMode="auto">
          <a:xfrm>
            <a:off x="8207194" y="65856"/>
            <a:ext cx="839823" cy="103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ector reto 5"/>
          <p:cNvCxnSpPr/>
          <p:nvPr/>
        </p:nvCxnSpPr>
        <p:spPr>
          <a:xfrm flipH="1">
            <a:off x="13850" y="673011"/>
            <a:ext cx="8091055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" name="Content Placeholder 2"/>
          <p:cNvSpPr txBox="1">
            <a:spLocks/>
          </p:cNvSpPr>
          <p:nvPr/>
        </p:nvSpPr>
        <p:spPr>
          <a:xfrm>
            <a:off x="398388" y="1750911"/>
            <a:ext cx="8267147" cy="4230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pt-BR" sz="1600" b="1" dirty="0">
                <a:latin typeface="Verdana" panose="020B0604030504040204" pitchFamily="34" charset="0"/>
                <a:ea typeface="Verdana" panose="020B0604030504040204" pitchFamily="34" charset="0"/>
              </a:rPr>
              <a:t>Adquirir ou financiar produtos de quem:</a:t>
            </a:r>
          </a:p>
          <a:p>
            <a:pPr algn="just">
              <a:lnSpc>
                <a:spcPct val="150000"/>
              </a:lnSpc>
            </a:pP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</a:rPr>
              <a:t>Solicitar o Cadastro Ambiental Rural - CAR-PA</a:t>
            </a:r>
          </a:p>
          <a:p>
            <a:pPr algn="just">
              <a:lnSpc>
                <a:spcPct val="150000"/>
              </a:lnSpc>
            </a:pP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</a:rPr>
              <a:t>Exigir Nota Fiscal;</a:t>
            </a:r>
          </a:p>
          <a:p>
            <a:pPr algn="just">
              <a:lnSpc>
                <a:spcPct val="150000"/>
              </a:lnSpc>
            </a:pP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</a:rPr>
              <a:t>Consultar a Lista de áreas embargadas </a:t>
            </a:r>
          </a:p>
          <a:p>
            <a:pPr algn="just">
              <a:lnSpc>
                <a:spcPct val="150000"/>
              </a:lnSpc>
            </a:pP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</a:rPr>
              <a:t>Consultar a Lista de trabalho degradante ou análogo a escravo.</a:t>
            </a:r>
          </a:p>
          <a:p>
            <a:pPr algn="just">
              <a:lnSpc>
                <a:spcPct val="150000"/>
              </a:lnSpc>
            </a:pP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</a:rPr>
              <a:t>Consultar Lista de bloqueio (</a:t>
            </a:r>
            <a:r>
              <a:rPr lang="pt-BR" sz="1600" b="1" dirty="0">
                <a:latin typeface="Verdana" panose="020B0604030504040204" pitchFamily="34" charset="0"/>
                <a:ea typeface="Verdana" panose="020B0604030504040204" pitchFamily="34" charset="0"/>
              </a:rPr>
              <a:t>PRODES</a:t>
            </a: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</a:rPr>
              <a:t> a partir de 22 de julho de 2008)   para áreas desflorestadas superiores a 25 ha, exceto quando autorizada pelo órgão ambiental competente.</a:t>
            </a:r>
          </a:p>
          <a:p>
            <a:pPr>
              <a:lnSpc>
                <a:spcPct val="150000"/>
              </a:lnSpc>
            </a:pPr>
            <a:endParaRPr lang="pt-BR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AE3036F3-416B-488F-B5F3-2BEA59F0EC9F}"/>
              </a:ext>
            </a:extLst>
          </p:cNvPr>
          <p:cNvSpPr txBox="1"/>
          <p:nvPr/>
        </p:nvSpPr>
        <p:spPr>
          <a:xfrm>
            <a:off x="227825" y="153392"/>
            <a:ext cx="7877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Protocolo de Grãos do Pará</a:t>
            </a:r>
          </a:p>
        </p:txBody>
      </p:sp>
    </p:spTree>
    <p:extLst>
      <p:ext uri="{BB962C8B-B14F-4D97-AF65-F5344CB8AC3E}">
        <p14:creationId xmlns:p14="http://schemas.microsoft.com/office/powerpoint/2010/main" val="34847548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2576" y="938165"/>
            <a:ext cx="7727576" cy="552383"/>
          </a:xfrm>
        </p:spPr>
        <p:txBody>
          <a:bodyPr>
            <a:noAutofit/>
          </a:bodyPr>
          <a:lstStyle/>
          <a:p>
            <a:r>
              <a:rPr lang="pt-BR" sz="2000" b="1" dirty="0">
                <a:latin typeface="Verdana" panose="020B0604030504040204" pitchFamily="34" charset="0"/>
                <a:ea typeface="Verdana" panose="020B0604030504040204" pitchFamily="34" charset="0"/>
              </a:rPr>
              <a:t>Amazônia Protege</a:t>
            </a:r>
            <a:endParaRPr lang="pt-BR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2" descr="Image result for abiove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8"/>
          <a:stretch/>
        </p:blipFill>
        <p:spPr bwMode="auto">
          <a:xfrm>
            <a:off x="8207194" y="65856"/>
            <a:ext cx="839823" cy="103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ector reto 5"/>
          <p:cNvCxnSpPr/>
          <p:nvPr/>
        </p:nvCxnSpPr>
        <p:spPr>
          <a:xfrm flipH="1">
            <a:off x="13850" y="673011"/>
            <a:ext cx="8091055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D115FDCC-6301-4292-8C36-3E7086E0F6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" t="8993" r="1060" b="5640"/>
          <a:stretch/>
        </p:blipFill>
        <p:spPr>
          <a:xfrm>
            <a:off x="55416" y="1637690"/>
            <a:ext cx="9033167" cy="439084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5602D904-919A-49DF-A629-C7D6003854EA}"/>
              </a:ext>
            </a:extLst>
          </p:cNvPr>
          <p:cNvSpPr txBox="1"/>
          <p:nvPr/>
        </p:nvSpPr>
        <p:spPr>
          <a:xfrm>
            <a:off x="227825" y="153392"/>
            <a:ext cx="7877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Protocolo de Grãos do Pará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="" xmlns:a16="http://schemas.microsoft.com/office/drawing/2014/main" id="{67C5AA32-3C54-4930-BB4D-947944BA7734}"/>
              </a:ext>
            </a:extLst>
          </p:cNvPr>
          <p:cNvSpPr/>
          <p:nvPr/>
        </p:nvSpPr>
        <p:spPr>
          <a:xfrm>
            <a:off x="2068031" y="6175676"/>
            <a:ext cx="50079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4"/>
              </a:rPr>
              <a:t>http://www.amazoniaprotege.mpf.mp.br</a:t>
            </a:r>
            <a:r>
              <a:rPr lang="pt-BR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200824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40260" y="1877652"/>
            <a:ext cx="5663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pt-BR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PROGRAMA SOJA PLUS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A72904B8-96C3-43A5-ADBD-1CBBE77BD61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157" y="2630767"/>
            <a:ext cx="3743684" cy="111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6731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ixaDeTexto 7"/>
          <p:cNvSpPr txBox="1">
            <a:spLocks noChangeArrowheads="1"/>
          </p:cNvSpPr>
          <p:nvPr/>
        </p:nvSpPr>
        <p:spPr bwMode="auto">
          <a:xfrm>
            <a:off x="165100" y="1842996"/>
            <a:ext cx="861695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buFont typeface="+mj-lt"/>
              <a:buAutoNum type="arabicPeriod"/>
              <a:defRPr/>
            </a:pPr>
            <a:r>
              <a:rPr lang="pt-BR" altLang="pt-BR" dirty="0">
                <a:latin typeface="Verdana" panose="020B0604030504040204" pitchFamily="34" charset="0"/>
                <a:ea typeface="Verdana" panose="020B0604030504040204" pitchFamily="34" charset="0"/>
              </a:rPr>
              <a:t>Promover e fomentar a melhoria contínua nas propriedades que participam do programa;</a:t>
            </a:r>
          </a:p>
          <a:p>
            <a:pPr algn="just" eaLnBrk="1" hangingPunct="1">
              <a:buFont typeface="+mj-lt"/>
              <a:buAutoNum type="arabicPeriod"/>
              <a:defRPr/>
            </a:pPr>
            <a:endParaRPr lang="pt-BR" altLang="pt-B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eaLnBrk="1" hangingPunct="1">
              <a:buFont typeface="+mj-lt"/>
              <a:buAutoNum type="arabicPeriod"/>
              <a:defRPr/>
            </a:pPr>
            <a:r>
              <a:rPr lang="pt-BR" altLang="pt-BR" dirty="0">
                <a:latin typeface="Verdana" panose="020B0604030504040204" pitchFamily="34" charset="0"/>
                <a:ea typeface="Verdana" panose="020B0604030504040204" pitchFamily="34" charset="0"/>
              </a:rPr>
              <a:t>Suprir a carência da Extensão Rural brasileira, apoiando e orientando o produtor com Assistência Técnica em gestão;</a:t>
            </a:r>
          </a:p>
          <a:p>
            <a:pPr algn="just" eaLnBrk="1" hangingPunct="1">
              <a:buFont typeface="+mj-lt"/>
              <a:buAutoNum type="arabicPeriod"/>
              <a:defRPr/>
            </a:pPr>
            <a:endParaRPr lang="pt-BR" altLang="pt-B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eaLnBrk="1" hangingPunct="1">
              <a:buFont typeface="+mj-lt"/>
              <a:buAutoNum type="arabicPeriod"/>
              <a:defRPr/>
            </a:pPr>
            <a:r>
              <a:rPr lang="pt-BR" altLang="pt-BR" dirty="0">
                <a:latin typeface="Verdana" panose="020B0604030504040204" pitchFamily="34" charset="0"/>
                <a:ea typeface="Verdana" panose="020B0604030504040204" pitchFamily="34" charset="0"/>
              </a:rPr>
              <a:t>Coordenar ações entre os agentes da cadeia produtiva: governo, indústria, instituições de pesquisa, sindicatos e associações de produtores rurais;</a:t>
            </a:r>
          </a:p>
          <a:p>
            <a:pPr algn="just" eaLnBrk="1" hangingPunct="1">
              <a:buFont typeface="+mj-lt"/>
              <a:buAutoNum type="arabicPeriod"/>
              <a:defRPr/>
            </a:pPr>
            <a:endParaRPr lang="pt-BR" altLang="pt-B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just" eaLnBrk="1" hangingPunct="1">
              <a:defRPr/>
            </a:pPr>
            <a:endParaRPr lang="pt-BR" altLang="pt-BR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Seta para a Direita 1"/>
          <p:cNvSpPr/>
          <p:nvPr/>
        </p:nvSpPr>
        <p:spPr>
          <a:xfrm>
            <a:off x="1187450" y="5303333"/>
            <a:ext cx="431800" cy="322385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6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765255" y="1124957"/>
            <a:ext cx="36134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MISSÃO DO PROGRAMA</a:t>
            </a:r>
          </a:p>
        </p:txBody>
      </p:sp>
      <p:cxnSp>
        <p:nvCxnSpPr>
          <p:cNvPr id="9" name="Conector reto 8"/>
          <p:cNvCxnSpPr/>
          <p:nvPr/>
        </p:nvCxnSpPr>
        <p:spPr>
          <a:xfrm flipH="1">
            <a:off x="13850" y="673011"/>
            <a:ext cx="8091055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" name="Retângulo 2"/>
          <p:cNvSpPr/>
          <p:nvPr/>
        </p:nvSpPr>
        <p:spPr>
          <a:xfrm>
            <a:off x="1708131" y="5264471"/>
            <a:ext cx="67040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altLang="pt-BR" sz="20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Todas as ações são gratuitas para o produtor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B7AB2074-22DC-40A8-9242-3F5F5D971EF3}"/>
              </a:ext>
            </a:extLst>
          </p:cNvPr>
          <p:cNvSpPr txBox="1"/>
          <p:nvPr/>
        </p:nvSpPr>
        <p:spPr>
          <a:xfrm>
            <a:off x="227825" y="153392"/>
            <a:ext cx="7877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Programa Soja Plus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50B42ACC-94EE-429C-960D-666032EAE18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597" y="243450"/>
            <a:ext cx="2169553" cy="64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guiageo.com/pictures/brasil-politic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532" y="2203314"/>
            <a:ext cx="3874523" cy="3399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ipse 4"/>
          <p:cNvSpPr/>
          <p:nvPr/>
        </p:nvSpPr>
        <p:spPr>
          <a:xfrm>
            <a:off x="1692276" y="3623897"/>
            <a:ext cx="863600" cy="7312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662">
              <a:solidFill>
                <a:srgbClr val="FF0000"/>
              </a:solidFill>
            </a:endParaRPr>
          </a:p>
        </p:txBody>
      </p:sp>
      <p:sp>
        <p:nvSpPr>
          <p:cNvPr id="6" name="Elipse 5"/>
          <p:cNvSpPr/>
          <p:nvPr/>
        </p:nvSpPr>
        <p:spPr>
          <a:xfrm>
            <a:off x="2800351" y="4210052"/>
            <a:ext cx="692150" cy="4821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662">
              <a:solidFill>
                <a:srgbClr val="FF0000"/>
              </a:solidFill>
            </a:endParaRPr>
          </a:p>
        </p:txBody>
      </p:sp>
      <p:sp>
        <p:nvSpPr>
          <p:cNvPr id="7" name="Elipse 6"/>
          <p:cNvSpPr/>
          <p:nvPr/>
        </p:nvSpPr>
        <p:spPr>
          <a:xfrm>
            <a:off x="3146426" y="3768969"/>
            <a:ext cx="512763" cy="4410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662">
              <a:solidFill>
                <a:srgbClr val="FF0000"/>
              </a:solidFill>
            </a:endParaRPr>
          </a:p>
        </p:txBody>
      </p:sp>
      <p:sp>
        <p:nvSpPr>
          <p:cNvPr id="9" name="Elipse 8"/>
          <p:cNvSpPr/>
          <p:nvPr/>
        </p:nvSpPr>
        <p:spPr>
          <a:xfrm>
            <a:off x="1835150" y="4368313"/>
            <a:ext cx="649288" cy="5070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662">
              <a:solidFill>
                <a:srgbClr val="FF000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2220158" y="1166540"/>
            <a:ext cx="3892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NÚMEROS DO PROGRAMA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="" xmlns:a16="http://schemas.microsoft.com/office/drawing/2014/main" id="{A604E245-1CC3-445E-A24B-B7A22AA3E911}"/>
              </a:ext>
            </a:extLst>
          </p:cNvPr>
          <p:cNvSpPr txBox="1"/>
          <p:nvPr/>
        </p:nvSpPr>
        <p:spPr>
          <a:xfrm>
            <a:off x="4465867" y="1992338"/>
            <a:ext cx="4418013" cy="40934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Arial" pitchFamily="34" charset="0"/>
              <a:buChar char="•"/>
              <a:defRPr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2.085 fazendas no MT, MS, BA, GO e MG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receberam 02 visitas técnicas e aplicação de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check-list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com mais de 180 indicadores</a:t>
            </a:r>
          </a:p>
          <a:p>
            <a:pPr>
              <a:defRPr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2,8 milhões de ha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de soja verificadas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8,3 milhões toneladas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de soja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R$ 23 milhões de investimento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entre 2011-2018 </a:t>
            </a:r>
          </a:p>
          <a:p>
            <a:pPr algn="just">
              <a:defRPr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Conector reto 14">
            <a:extLst>
              <a:ext uri="{FF2B5EF4-FFF2-40B4-BE49-F238E27FC236}">
                <a16:creationId xmlns="" xmlns:a16="http://schemas.microsoft.com/office/drawing/2014/main" id="{8DDA93F2-C00C-4EB8-88C1-543E07B6BE1C}"/>
              </a:ext>
            </a:extLst>
          </p:cNvPr>
          <p:cNvCxnSpPr/>
          <p:nvPr/>
        </p:nvCxnSpPr>
        <p:spPr>
          <a:xfrm flipH="1">
            <a:off x="13850" y="673011"/>
            <a:ext cx="8091055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="" xmlns:a16="http://schemas.microsoft.com/office/drawing/2014/main" id="{CE9D5E68-122C-4D52-885D-19D3259859B1}"/>
              </a:ext>
            </a:extLst>
          </p:cNvPr>
          <p:cNvSpPr txBox="1"/>
          <p:nvPr/>
        </p:nvSpPr>
        <p:spPr>
          <a:xfrm>
            <a:off x="227825" y="153392"/>
            <a:ext cx="7877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Programa Soja Plus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="" xmlns:a16="http://schemas.microsoft.com/office/drawing/2014/main" id="{FFA26D53-A726-4BE3-B813-56397D7764F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597" y="243450"/>
            <a:ext cx="2169553" cy="64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2681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CaixaDeTexto 5"/>
          <p:cNvSpPr txBox="1">
            <a:spLocks noChangeArrowheads="1"/>
          </p:cNvSpPr>
          <p:nvPr/>
        </p:nvSpPr>
        <p:spPr bwMode="auto">
          <a:xfrm>
            <a:off x="3238943" y="1243444"/>
            <a:ext cx="2666114" cy="49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96778" indent="-496778" algn="ctr">
              <a:lnSpc>
                <a:spcPct val="150000"/>
              </a:lnSpc>
              <a:spcAft>
                <a:spcPts val="554"/>
              </a:spcAft>
              <a:buSzPct val="150000"/>
            </a:pPr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LINHAS DE AÇÃO</a:t>
            </a:r>
          </a:p>
        </p:txBody>
      </p:sp>
      <p:sp>
        <p:nvSpPr>
          <p:cNvPr id="27650" name="Retângulo 14"/>
          <p:cNvSpPr>
            <a:spLocks noChangeArrowheads="1"/>
          </p:cNvSpPr>
          <p:nvPr/>
        </p:nvSpPr>
        <p:spPr bwMode="auto">
          <a:xfrm>
            <a:off x="372808" y="2167392"/>
            <a:ext cx="7927975" cy="2953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28650" indent="-628650" algn="just">
              <a:lnSpc>
                <a:spcPct val="150000"/>
              </a:lnSpc>
              <a:spcBef>
                <a:spcPts val="554"/>
              </a:spcBef>
              <a:spcAft>
                <a:spcPts val="554"/>
              </a:spcAft>
              <a:buFontTx/>
              <a:buAutoNum type="romanUcPeriod"/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Qualidade de vida no trabalho</a:t>
            </a:r>
          </a:p>
          <a:p>
            <a:pPr marL="628650" indent="-628650" algn="just">
              <a:lnSpc>
                <a:spcPct val="150000"/>
              </a:lnSpc>
              <a:spcBef>
                <a:spcPts val="554"/>
              </a:spcBef>
              <a:spcAft>
                <a:spcPts val="554"/>
              </a:spcAft>
              <a:buFontTx/>
              <a:buAutoNum type="romanUcPeriod"/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Melhores práticas de produção e serviço</a:t>
            </a:r>
          </a:p>
          <a:p>
            <a:pPr marL="628650" indent="-628650" algn="just">
              <a:lnSpc>
                <a:spcPct val="150000"/>
              </a:lnSpc>
              <a:spcBef>
                <a:spcPts val="554"/>
              </a:spcBef>
              <a:spcAft>
                <a:spcPts val="554"/>
              </a:spcAft>
              <a:buFontTx/>
              <a:buAutoNum type="romanUcPeriod"/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Viabilidade financeira e econômica</a:t>
            </a:r>
          </a:p>
          <a:p>
            <a:pPr marL="628650" indent="-628650" algn="just">
              <a:lnSpc>
                <a:spcPct val="150000"/>
              </a:lnSpc>
              <a:spcBef>
                <a:spcPts val="554"/>
              </a:spcBef>
              <a:spcAft>
                <a:spcPts val="554"/>
              </a:spcAft>
              <a:buFontTx/>
              <a:buAutoNum type="romanUcPeriod"/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Qualidade do produto</a:t>
            </a:r>
          </a:p>
          <a:p>
            <a:pPr marL="628650" indent="-628650" algn="just">
              <a:lnSpc>
                <a:spcPct val="150000"/>
              </a:lnSpc>
              <a:spcBef>
                <a:spcPts val="554"/>
              </a:spcBef>
              <a:spcAft>
                <a:spcPts val="554"/>
              </a:spcAft>
              <a:buFontTx/>
              <a:buAutoNum type="romanUcPeriod"/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Responsabilidade social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="" xmlns:a16="http://schemas.microsoft.com/office/drawing/2014/main" id="{5515E13F-6F68-481E-BA16-4CFD0A241C21}"/>
              </a:ext>
            </a:extLst>
          </p:cNvPr>
          <p:cNvCxnSpPr/>
          <p:nvPr/>
        </p:nvCxnSpPr>
        <p:spPr>
          <a:xfrm flipH="1">
            <a:off x="13850" y="673011"/>
            <a:ext cx="8091055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09140B22-6A71-4C90-9FFB-9AAECFAD4DD8}"/>
              </a:ext>
            </a:extLst>
          </p:cNvPr>
          <p:cNvSpPr txBox="1"/>
          <p:nvPr/>
        </p:nvSpPr>
        <p:spPr>
          <a:xfrm>
            <a:off x="227825" y="153392"/>
            <a:ext cx="7877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Programa Soja Plus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2CD2F58A-C5AE-4CBE-9DF2-FBC056BCA3E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597" y="243450"/>
            <a:ext cx="2169553" cy="64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396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id:image003.png@01D18358.7A965BD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546" y="4148555"/>
            <a:ext cx="1213821" cy="521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4" descr="http://readinginmotion.org/wp-content/uploads/2015/12/ADM_logo_dark_gray_400px-e1450892061925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88" y="1131039"/>
            <a:ext cx="1038225" cy="95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6" descr="http://www.construtivo.com/wp-content/uploads/2014/07/amaggi.pn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302" y="1474622"/>
            <a:ext cx="2462107" cy="272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8" descr="https://media.licdn.com/media/p/5/000/244/2b9/315f86c.png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524" y="1247141"/>
            <a:ext cx="2290762" cy="732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0" descr="http://logo.empregos.com.br/114940_G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426" y="2428171"/>
            <a:ext cx="2041525" cy="1017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2" descr="http://www.bungebiic.com/images/logo.bunge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420" y="1354449"/>
            <a:ext cx="1735137" cy="3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4" descr="http://www.frankefiorella.com/wp-content/uploads/2012/02/Cargill-Corporate-Identity-Design-Logo-Large1.gif"/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8" t="17430" r="28889" b="29494"/>
          <a:stretch>
            <a:fillRect/>
          </a:stretch>
        </p:blipFill>
        <p:spPr bwMode="auto">
          <a:xfrm>
            <a:off x="4539582" y="2587160"/>
            <a:ext cx="1617019" cy="67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6" descr="http://www.ubrabio.com.br/sites/1800/1891/LogoAssociadas/Fiagril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85" b="31807"/>
          <a:stretch>
            <a:fillRect/>
          </a:stretch>
        </p:blipFill>
        <p:spPr bwMode="auto">
          <a:xfrm>
            <a:off x="2676238" y="4232740"/>
            <a:ext cx="2187548" cy="485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8" descr="http://www.wzoliveira.com.br/wp-content/uploads/2012/05/imcopa.jpg"/>
          <p:cNvPicPr>
            <a:picLocks noChangeAspect="1" noChangeArrowheads="1"/>
          </p:cNvPicPr>
          <p:nvPr/>
        </p:nvPicPr>
        <p:blipFill rotWithShape="1"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5" b="16254"/>
          <a:stretch/>
        </p:blipFill>
        <p:spPr bwMode="auto">
          <a:xfrm>
            <a:off x="475326" y="4042968"/>
            <a:ext cx="1996232" cy="732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Imagem 1"/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868" y="5234187"/>
            <a:ext cx="2143427" cy="741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Imagem 2"/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43" y="2653427"/>
            <a:ext cx="1276350" cy="681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aixaDeTexto 17"/>
          <p:cNvSpPr txBox="1"/>
          <p:nvPr/>
        </p:nvSpPr>
        <p:spPr>
          <a:xfrm>
            <a:off x="163411" y="105221"/>
            <a:ext cx="67691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Empresas associadas</a:t>
            </a:r>
          </a:p>
        </p:txBody>
      </p:sp>
      <p:pic>
        <p:nvPicPr>
          <p:cNvPr id="15" name="Picture 2" descr="Image result for abiove"/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8"/>
          <a:stretch/>
        </p:blipFill>
        <p:spPr bwMode="auto">
          <a:xfrm>
            <a:off x="8262612" y="3"/>
            <a:ext cx="839823" cy="103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Conector reto 15"/>
          <p:cNvCxnSpPr/>
          <p:nvPr/>
        </p:nvCxnSpPr>
        <p:spPr>
          <a:xfrm flipH="1">
            <a:off x="13850" y="617593"/>
            <a:ext cx="8091055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050" name="Picture 2" descr="Image result for jbs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166" y="4187241"/>
            <a:ext cx="1617019" cy="51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m 18">
            <a:extLst>
              <a:ext uri="{FF2B5EF4-FFF2-40B4-BE49-F238E27FC236}">
                <a16:creationId xmlns="" xmlns:a16="http://schemas.microsoft.com/office/drawing/2014/main" id="{7DFEFC70-48A3-455B-86E1-66EA547A5436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0977" t="23656" r="18494" b="26862"/>
          <a:stretch/>
        </p:blipFill>
        <p:spPr>
          <a:xfrm>
            <a:off x="6604539" y="2609549"/>
            <a:ext cx="1866018" cy="67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1562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0" y="960820"/>
            <a:ext cx="9144000" cy="859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pt-BR" sz="1662" b="1">
                <a:cs typeface="Times New Roman" pitchFamily="18" charset="0"/>
              </a:rPr>
              <a:t> </a:t>
            </a:r>
          </a:p>
          <a:p>
            <a:pPr algn="ctr"/>
            <a:r>
              <a:rPr lang="pt-BR" sz="1662" b="1">
                <a:cs typeface="Times New Roman" pitchFamily="18" charset="0"/>
              </a:rPr>
              <a:t> </a:t>
            </a:r>
            <a:endParaRPr lang="pt-BR" sz="1662"/>
          </a:p>
          <a:p>
            <a:pPr algn="ctr" eaLnBrk="0" hangingPunct="0"/>
            <a:endParaRPr lang="pt-BR" sz="1662"/>
          </a:p>
        </p:txBody>
      </p:sp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87168" y="1785819"/>
            <a:ext cx="86423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pt-BR" b="1" dirty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Saúde ocupacional</a:t>
            </a:r>
            <a:endParaRPr lang="pt-BR" b="1" dirty="0">
              <a:latin typeface="Verdana" panose="020B0604030504040204" pitchFamily="34" charset="0"/>
              <a:ea typeface="Verdana" panose="020B0604030504040204" pitchFamily="34" charset="0"/>
              <a:cs typeface="Times New Roman" pitchFamily="18" charset="0"/>
            </a:endParaRPr>
          </a:p>
        </p:txBody>
      </p:sp>
      <p:pic>
        <p:nvPicPr>
          <p:cNvPr id="2969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576" y="4603711"/>
            <a:ext cx="2520950" cy="1861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889" y="4603711"/>
            <a:ext cx="2571750" cy="1861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9701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1" y="4603709"/>
            <a:ext cx="2519363" cy="18712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323851" y="2376202"/>
            <a:ext cx="8168985" cy="1889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167058" indent="-167058" algn="just" eaLnBrk="0" hangingPunct="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Preservação da saúde e integridade dos trabalhadores</a:t>
            </a:r>
          </a:p>
          <a:p>
            <a:pPr marL="167058" indent="-167058" algn="just" eaLnBrk="0" hangingPunct="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Procedimentos de garantia de acesso à água potável; alimentação adequada e instalações em boas condições sanitárias para trabalhadores</a:t>
            </a:r>
          </a:p>
          <a:p>
            <a:pPr marL="167058" indent="-167058" algn="just" eaLnBrk="0" hangingPunct="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Exames médicos admissionais; procedimentos de primeiros socorros e pronto atendimento em casos de acidentes</a:t>
            </a:r>
          </a:p>
        </p:txBody>
      </p:sp>
      <p:sp>
        <p:nvSpPr>
          <p:cNvPr id="29703" name="Retângulo 7"/>
          <p:cNvSpPr>
            <a:spLocks noChangeArrowheads="1"/>
          </p:cNvSpPr>
          <p:nvPr/>
        </p:nvSpPr>
        <p:spPr bwMode="auto">
          <a:xfrm>
            <a:off x="208305" y="987681"/>
            <a:ext cx="45063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22041" indent="-422041" algn="just">
              <a:spcBef>
                <a:spcPts val="554"/>
              </a:spcBef>
              <a:spcAft>
                <a:spcPts val="554"/>
              </a:spcAft>
              <a:buFontTx/>
              <a:buAutoNum type="romanUcPeriod"/>
            </a:pPr>
            <a:r>
              <a:rPr lang="pt-BR" b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Qualidade de vida no trabalho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="" xmlns:a16="http://schemas.microsoft.com/office/drawing/2014/main" id="{E561527E-44F5-4F43-9B49-A283757DFBBC}"/>
              </a:ext>
            </a:extLst>
          </p:cNvPr>
          <p:cNvCxnSpPr/>
          <p:nvPr/>
        </p:nvCxnSpPr>
        <p:spPr>
          <a:xfrm flipH="1">
            <a:off x="13850" y="673011"/>
            <a:ext cx="8091055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3" name="CaixaDeTexto 12">
            <a:extLst>
              <a:ext uri="{FF2B5EF4-FFF2-40B4-BE49-F238E27FC236}">
                <a16:creationId xmlns="" xmlns:a16="http://schemas.microsoft.com/office/drawing/2014/main" id="{D9828EBB-6F3F-4CEB-9B9C-3A20F949ADA8}"/>
              </a:ext>
            </a:extLst>
          </p:cNvPr>
          <p:cNvSpPr txBox="1"/>
          <p:nvPr/>
        </p:nvSpPr>
        <p:spPr>
          <a:xfrm>
            <a:off x="227825" y="153392"/>
            <a:ext cx="7877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Programa Soja Plus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="" xmlns:a16="http://schemas.microsoft.com/office/drawing/2014/main" id="{41E4F1E0-7461-4B89-A256-3BE6E00B6EE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597" y="243450"/>
            <a:ext cx="2169553" cy="64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3896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0" y="960820"/>
            <a:ext cx="9144000" cy="859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pt-BR" sz="1662" b="1">
                <a:cs typeface="Times New Roman" pitchFamily="18" charset="0"/>
              </a:rPr>
              <a:t> </a:t>
            </a:r>
          </a:p>
          <a:p>
            <a:pPr algn="ctr"/>
            <a:r>
              <a:rPr lang="pt-BR" sz="1662" b="1">
                <a:cs typeface="Times New Roman" pitchFamily="18" charset="0"/>
              </a:rPr>
              <a:t> </a:t>
            </a:r>
            <a:endParaRPr lang="pt-BR" sz="1662"/>
          </a:p>
          <a:p>
            <a:pPr algn="ctr" eaLnBrk="0" hangingPunct="0"/>
            <a:endParaRPr lang="pt-BR" sz="1662"/>
          </a:p>
        </p:txBody>
      </p:sp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146314" y="1672678"/>
            <a:ext cx="58261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pt-BR" b="1" dirty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Saúde ocupacional</a:t>
            </a:r>
            <a:endParaRPr lang="pt-BR" b="1" dirty="0">
              <a:latin typeface="Verdana" panose="020B0604030504040204" pitchFamily="34" charset="0"/>
              <a:ea typeface="Verdana" panose="020B0604030504040204" pitchFamily="34" charset="0"/>
              <a:cs typeface="Times New Roman" pitchFamily="18" charset="0"/>
            </a:endParaRPr>
          </a:p>
        </p:txBody>
      </p:sp>
      <p:sp>
        <p:nvSpPr>
          <p:cNvPr id="29703" name="Retângulo 7"/>
          <p:cNvSpPr>
            <a:spLocks noChangeArrowheads="1"/>
          </p:cNvSpPr>
          <p:nvPr/>
        </p:nvSpPr>
        <p:spPr bwMode="auto">
          <a:xfrm>
            <a:off x="136867" y="998750"/>
            <a:ext cx="45063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22041" indent="-422041" algn="just">
              <a:spcBef>
                <a:spcPts val="554"/>
              </a:spcBef>
              <a:spcAft>
                <a:spcPts val="554"/>
              </a:spcAft>
              <a:buFontTx/>
              <a:buAutoNum type="romanUcPeriod"/>
            </a:pPr>
            <a:r>
              <a:rPr lang="pt-BR" b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Qualidade de vida no trabalho</a:t>
            </a: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79387" y="2274838"/>
            <a:ext cx="8964613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l"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</a:rPr>
              <a:t> Plano de Prevenção de Riscos Ambientais </a:t>
            </a:r>
          </a:p>
          <a:p>
            <a:pPr algn="l"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</a:rPr>
              <a:t> Procedimento para orientação e uso de Equipamentos de Proteção Individual – EPI</a:t>
            </a:r>
          </a:p>
          <a:p>
            <a:pPr algn="l"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</a:rPr>
              <a:t> Comunicação de Acidente de Trabalho – CAT</a:t>
            </a:r>
          </a:p>
          <a:p>
            <a:pPr algn="just" eaLnBrk="0" hangingPunct="0">
              <a:defRPr/>
            </a:pPr>
            <a:endParaRPr lang="pt-BR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eaLnBrk="0" hangingPunct="0">
              <a:defRPr/>
            </a:pPr>
            <a:endParaRPr lang="pt-BR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eaLnBrk="0" hangingPunct="0">
              <a:defRPr/>
            </a:pPr>
            <a:endParaRPr lang="pt-BR" sz="1600" dirty="0"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1" y="4226169"/>
            <a:ext cx="2965450" cy="21936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551" y="4226169"/>
            <a:ext cx="2722563" cy="21936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125" y="4226169"/>
            <a:ext cx="2305050" cy="2203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16" name="Conector reto 15">
            <a:extLst>
              <a:ext uri="{FF2B5EF4-FFF2-40B4-BE49-F238E27FC236}">
                <a16:creationId xmlns="" xmlns:a16="http://schemas.microsoft.com/office/drawing/2014/main" id="{E15EE60C-502C-4ACA-B721-92FAEF2745D9}"/>
              </a:ext>
            </a:extLst>
          </p:cNvPr>
          <p:cNvCxnSpPr/>
          <p:nvPr/>
        </p:nvCxnSpPr>
        <p:spPr>
          <a:xfrm flipH="1">
            <a:off x="13850" y="673011"/>
            <a:ext cx="8091055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7" name="CaixaDeTexto 16">
            <a:extLst>
              <a:ext uri="{FF2B5EF4-FFF2-40B4-BE49-F238E27FC236}">
                <a16:creationId xmlns="" xmlns:a16="http://schemas.microsoft.com/office/drawing/2014/main" id="{7D4EEA3A-EBE9-41C8-8C54-6631E164863C}"/>
              </a:ext>
            </a:extLst>
          </p:cNvPr>
          <p:cNvSpPr txBox="1"/>
          <p:nvPr/>
        </p:nvSpPr>
        <p:spPr>
          <a:xfrm>
            <a:off x="227825" y="153392"/>
            <a:ext cx="7877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Programa Soja Plus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="" xmlns:a16="http://schemas.microsoft.com/office/drawing/2014/main" id="{F6562A87-7EE1-42A4-9D79-F12811C5FF3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597" y="243450"/>
            <a:ext cx="2169553" cy="64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3827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280991" y="1061703"/>
            <a:ext cx="8724686" cy="3135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50000"/>
              </a:lnSpc>
              <a:defRPr/>
            </a:pPr>
            <a:endParaRPr lang="pt-BR" b="1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  <a:p>
            <a:pPr algn="ctr" eaLnBrk="0" hangingPunct="0">
              <a:lnSpc>
                <a:spcPct val="150000"/>
              </a:lnSpc>
              <a:defRPr/>
            </a:pPr>
            <a:r>
              <a:rPr lang="pt-BR" b="1" dirty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Relações trabalhistas</a:t>
            </a:r>
          </a:p>
          <a:p>
            <a:pPr algn="l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</a:rPr>
              <a:t>Cumprimento das leis trabalhistas</a:t>
            </a:r>
          </a:p>
          <a:p>
            <a:pPr algn="l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</a:rPr>
              <a:t> Cumprimento dos contratos de emprego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</a:rPr>
              <a:t> Capacitação técnica dos funcionários (aplicadores de herbicida, tratoristas, cozinheiros, técnicos de segurança, administradores de depósitos de agroquímicos)</a:t>
            </a:r>
          </a:p>
          <a:p>
            <a:pPr algn="l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</a:rPr>
              <a:t> Plano de controle da jornada de trabalho</a:t>
            </a:r>
            <a:endParaRPr lang="pt-BR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3794" name="Imagem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5" y="4603709"/>
            <a:ext cx="1727200" cy="1834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379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50" y="4603711"/>
            <a:ext cx="2463800" cy="1861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379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" y="4603709"/>
            <a:ext cx="2535238" cy="18361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3797" name="Picture 2" descr="http://t1.gstatic.com/images?q=tbn:ANd9GcRSWfKe8h_OyO5Y8Z3WJqqtdYrQYHcrQBAzh5PVKvcAt5o9TT5Tf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39" y="4594917"/>
            <a:ext cx="1500187" cy="18463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Retângulo 7"/>
          <p:cNvSpPr>
            <a:spLocks noChangeArrowheads="1"/>
          </p:cNvSpPr>
          <p:nvPr/>
        </p:nvSpPr>
        <p:spPr bwMode="auto">
          <a:xfrm>
            <a:off x="138323" y="884800"/>
            <a:ext cx="45063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22041" indent="-422041" algn="just">
              <a:spcBef>
                <a:spcPts val="554"/>
              </a:spcBef>
              <a:spcAft>
                <a:spcPts val="554"/>
              </a:spcAft>
              <a:buFontTx/>
              <a:buAutoNum type="romanUcPeriod"/>
            </a:pPr>
            <a:r>
              <a:rPr lang="pt-BR" b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Qualidade de vida no trabalho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="" xmlns:a16="http://schemas.microsoft.com/office/drawing/2014/main" id="{A7CFA413-9514-4B6A-AF6B-D0B7880FC680}"/>
              </a:ext>
            </a:extLst>
          </p:cNvPr>
          <p:cNvCxnSpPr/>
          <p:nvPr/>
        </p:nvCxnSpPr>
        <p:spPr>
          <a:xfrm flipH="1">
            <a:off x="13850" y="673011"/>
            <a:ext cx="8091055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3" name="CaixaDeTexto 12">
            <a:extLst>
              <a:ext uri="{FF2B5EF4-FFF2-40B4-BE49-F238E27FC236}">
                <a16:creationId xmlns="" xmlns:a16="http://schemas.microsoft.com/office/drawing/2014/main" id="{60E65EF6-A893-4B23-A81F-CC143F313103}"/>
              </a:ext>
            </a:extLst>
          </p:cNvPr>
          <p:cNvSpPr txBox="1"/>
          <p:nvPr/>
        </p:nvSpPr>
        <p:spPr>
          <a:xfrm>
            <a:off x="227825" y="153392"/>
            <a:ext cx="7877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Programa Soja Plus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="" xmlns:a16="http://schemas.microsoft.com/office/drawing/2014/main" id="{F31C2C07-76AA-484C-A11D-3573FBEC337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597" y="243450"/>
            <a:ext cx="2169553" cy="64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3833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-214312" y="3415217"/>
            <a:ext cx="9036051" cy="51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endParaRPr lang="pt-BR" sz="1662"/>
          </a:p>
          <a:p>
            <a:pPr algn="just" eaLnBrk="0" hangingPunct="0">
              <a:lnSpc>
                <a:spcPct val="150000"/>
              </a:lnSpc>
            </a:pPr>
            <a:endParaRPr lang="pt-BR" sz="738">
              <a:cs typeface="Times New Roman" pitchFamily="18" charset="0"/>
            </a:endParaRPr>
          </a:p>
        </p:txBody>
      </p:sp>
      <p:sp>
        <p:nvSpPr>
          <p:cNvPr id="35842" name="Retângulo 4"/>
          <p:cNvSpPr>
            <a:spLocks noChangeArrowheads="1"/>
          </p:cNvSpPr>
          <p:nvPr/>
        </p:nvSpPr>
        <p:spPr bwMode="auto">
          <a:xfrm>
            <a:off x="2771775" y="1415987"/>
            <a:ext cx="25122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Práticas Agrícolas</a:t>
            </a:r>
            <a:endParaRPr lang="pt-BR" dirty="0">
              <a:solidFill>
                <a:schemeClr val="accent4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4879732"/>
            <a:ext cx="2305050" cy="1504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5844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9564" y="4891455"/>
            <a:ext cx="2333625" cy="15283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5845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775" y="4891455"/>
            <a:ext cx="3690938" cy="15283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Retângulo 7"/>
          <p:cNvSpPr/>
          <p:nvPr/>
        </p:nvSpPr>
        <p:spPr>
          <a:xfrm>
            <a:off x="468314" y="2099622"/>
            <a:ext cx="8135937" cy="200054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0" hangingPunct="0">
              <a:spcBef>
                <a:spcPts val="554"/>
              </a:spcBef>
              <a:spcAft>
                <a:spcPts val="554"/>
              </a:spcAft>
              <a:buFont typeface="Arial" pitchFamily="34" charset="0"/>
              <a:buChar char="•"/>
              <a:defRPr/>
            </a:pPr>
            <a:r>
              <a:rPr lang="pt-BR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 Monitoramento dos impactos sobre o solo e a água</a:t>
            </a:r>
          </a:p>
          <a:p>
            <a:pPr algn="just" eaLnBrk="0" hangingPunct="0">
              <a:spcBef>
                <a:spcPts val="554"/>
              </a:spcBef>
              <a:spcAft>
                <a:spcPts val="554"/>
              </a:spcAft>
              <a:buFont typeface="Arial" pitchFamily="34" charset="0"/>
              <a:buChar char="•"/>
              <a:defRPr/>
            </a:pPr>
            <a:r>
              <a:rPr lang="pt-BR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 Mapeamento de riscos ambientais das operações</a:t>
            </a:r>
          </a:p>
          <a:p>
            <a:pPr algn="just" eaLnBrk="0" hangingPunct="0">
              <a:spcBef>
                <a:spcPts val="554"/>
              </a:spcBef>
              <a:spcAft>
                <a:spcPts val="554"/>
              </a:spcAft>
              <a:buFont typeface="Arial" pitchFamily="34" charset="0"/>
              <a:buChar char="•"/>
              <a:defRPr/>
            </a:pPr>
            <a:r>
              <a:rPr lang="pt-BR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 Monitoramento das emissões de gases de efeito estufa</a:t>
            </a:r>
          </a:p>
          <a:p>
            <a:pPr algn="just" eaLnBrk="0" hangingPunct="0">
              <a:spcBef>
                <a:spcPts val="554"/>
              </a:spcBef>
              <a:spcAft>
                <a:spcPts val="554"/>
              </a:spcAft>
              <a:buFont typeface="Arial" pitchFamily="34" charset="0"/>
              <a:buChar char="•"/>
              <a:defRPr/>
            </a:pPr>
            <a:r>
              <a:rPr lang="pt-BR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 Plano de redução, reutilização e reciclagem</a:t>
            </a:r>
          </a:p>
          <a:p>
            <a:pPr algn="just" eaLnBrk="0" hangingPunct="0">
              <a:spcBef>
                <a:spcPts val="554"/>
              </a:spcBef>
              <a:spcAft>
                <a:spcPts val="554"/>
              </a:spcAft>
              <a:buFont typeface="Arial" pitchFamily="34" charset="0"/>
              <a:buChar char="•"/>
              <a:defRPr/>
            </a:pPr>
            <a:r>
              <a:rPr lang="pt-BR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 Procedimentos de uso de técnicas conservacionistas </a:t>
            </a:r>
          </a:p>
        </p:txBody>
      </p:sp>
      <p:sp>
        <p:nvSpPr>
          <p:cNvPr id="35847" name="Retângulo 8"/>
          <p:cNvSpPr>
            <a:spLocks noChangeArrowheads="1"/>
          </p:cNvSpPr>
          <p:nvPr/>
        </p:nvSpPr>
        <p:spPr bwMode="auto">
          <a:xfrm>
            <a:off x="386949" y="846046"/>
            <a:ext cx="58256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22041" indent="-422041" algn="just">
              <a:spcBef>
                <a:spcPts val="554"/>
              </a:spcBef>
              <a:spcAft>
                <a:spcPts val="554"/>
              </a:spcAft>
            </a:pPr>
            <a:r>
              <a:rPr lang="pt-BR" b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II. Melhores práticas de produção e serviço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="" xmlns:a16="http://schemas.microsoft.com/office/drawing/2014/main" id="{686CC8E1-31CE-4E6C-9684-BE15D354C803}"/>
              </a:ext>
            </a:extLst>
          </p:cNvPr>
          <p:cNvCxnSpPr/>
          <p:nvPr/>
        </p:nvCxnSpPr>
        <p:spPr>
          <a:xfrm flipH="1">
            <a:off x="13850" y="673011"/>
            <a:ext cx="8091055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3" name="CaixaDeTexto 12">
            <a:extLst>
              <a:ext uri="{FF2B5EF4-FFF2-40B4-BE49-F238E27FC236}">
                <a16:creationId xmlns="" xmlns:a16="http://schemas.microsoft.com/office/drawing/2014/main" id="{0CBAD4E7-2533-4AED-9005-C8A530BB3BEA}"/>
              </a:ext>
            </a:extLst>
          </p:cNvPr>
          <p:cNvSpPr txBox="1"/>
          <p:nvPr/>
        </p:nvSpPr>
        <p:spPr>
          <a:xfrm>
            <a:off x="227825" y="153392"/>
            <a:ext cx="7877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Programa Soja Plus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="" xmlns:a16="http://schemas.microsoft.com/office/drawing/2014/main" id="{1DF33227-A761-4D82-A5C3-F2BC34D139F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597" y="243450"/>
            <a:ext cx="2169553" cy="64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1751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Imagem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160229"/>
            <a:ext cx="2736850" cy="2060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7890" name="Imagem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7763" y="4160229"/>
            <a:ext cx="2665412" cy="2060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1" y="4160229"/>
            <a:ext cx="2652713" cy="2060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7892" name="Retângulo 6"/>
          <p:cNvSpPr>
            <a:spLocks noChangeArrowheads="1"/>
          </p:cNvSpPr>
          <p:nvPr/>
        </p:nvSpPr>
        <p:spPr bwMode="auto">
          <a:xfrm>
            <a:off x="1382244" y="1474444"/>
            <a:ext cx="67691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 dirty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Gestão de impactos sobre recursos naturais</a:t>
            </a:r>
            <a:endParaRPr lang="pt-BR" dirty="0">
              <a:solidFill>
                <a:schemeClr val="accent4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323528" y="2232561"/>
            <a:ext cx="8353425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0" hangingPunct="0">
              <a:spcBef>
                <a:spcPts val="554"/>
              </a:spcBef>
              <a:spcAft>
                <a:spcPts val="554"/>
              </a:spcAft>
              <a:buFont typeface="Arial" pitchFamily="34" charset="0"/>
              <a:buChar char="•"/>
              <a:defRPr/>
            </a:pPr>
            <a:r>
              <a:rPr lang="pt-BR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Mapeamento dos recursos naturais (recursos hídricos, áreas de preservação permanente e reserva legal)</a:t>
            </a:r>
          </a:p>
          <a:p>
            <a:pPr algn="just" eaLnBrk="0" hangingPunct="0">
              <a:spcBef>
                <a:spcPts val="554"/>
              </a:spcBef>
              <a:spcAft>
                <a:spcPts val="554"/>
              </a:spcAft>
              <a:buFont typeface="Arial" pitchFamily="34" charset="0"/>
              <a:buChar char="•"/>
              <a:defRPr/>
            </a:pPr>
            <a:r>
              <a:rPr lang="pt-BR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 Identificação de riscos e procedimentos para mitigação dos impactos gerados pela atividade agrícola</a:t>
            </a:r>
          </a:p>
        </p:txBody>
      </p:sp>
      <p:sp>
        <p:nvSpPr>
          <p:cNvPr id="13" name="Retângulo 8"/>
          <p:cNvSpPr>
            <a:spLocks noChangeArrowheads="1"/>
          </p:cNvSpPr>
          <p:nvPr/>
        </p:nvSpPr>
        <p:spPr bwMode="auto">
          <a:xfrm>
            <a:off x="280991" y="877131"/>
            <a:ext cx="58256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22041" indent="-422041" algn="just">
              <a:spcBef>
                <a:spcPts val="554"/>
              </a:spcBef>
              <a:spcAft>
                <a:spcPts val="554"/>
              </a:spcAft>
            </a:pPr>
            <a:r>
              <a:rPr lang="pt-BR" b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II. Melhores práticas de produção e serviço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="" xmlns:a16="http://schemas.microsoft.com/office/drawing/2014/main" id="{E044086A-95A5-45DC-BE91-AA2011A90F14}"/>
              </a:ext>
            </a:extLst>
          </p:cNvPr>
          <p:cNvCxnSpPr/>
          <p:nvPr/>
        </p:nvCxnSpPr>
        <p:spPr>
          <a:xfrm flipH="1">
            <a:off x="13850" y="673011"/>
            <a:ext cx="8091055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="" xmlns:a16="http://schemas.microsoft.com/office/drawing/2014/main" id="{9B1DBA1E-CF0C-4CBB-ACDA-B67CE1C9DF54}"/>
              </a:ext>
            </a:extLst>
          </p:cNvPr>
          <p:cNvSpPr txBox="1"/>
          <p:nvPr/>
        </p:nvSpPr>
        <p:spPr>
          <a:xfrm>
            <a:off x="227825" y="153392"/>
            <a:ext cx="7877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Programa Soja Plus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="" xmlns:a16="http://schemas.microsoft.com/office/drawing/2014/main" id="{7495F395-725D-4E44-9070-9E8F6111A9F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597" y="243450"/>
            <a:ext cx="2169553" cy="64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5192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4335366"/>
            <a:ext cx="2540000" cy="17950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9939" name="Imagem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1" y="4335366"/>
            <a:ext cx="2519363" cy="17950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325" y="4335366"/>
            <a:ext cx="2641600" cy="17950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495439" y="1822870"/>
            <a:ext cx="7127875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buFont typeface="Arial" pitchFamily="34" charset="0"/>
              <a:buChar char="•"/>
              <a:defRPr/>
            </a:pP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Reduzir custos e aumentar a lucratividade do produtor</a:t>
            </a:r>
          </a:p>
          <a:p>
            <a:pPr algn="just" eaLnBrk="0" hangingPunct="0">
              <a:buFont typeface="Arial" pitchFamily="34" charset="0"/>
              <a:buChar char="•"/>
              <a:defRPr/>
            </a:pPr>
            <a:endParaRPr lang="pt-BR" sz="1600" dirty="0"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  <a:p>
            <a:pPr algn="just" eaLnBrk="0" hangingPunct="0">
              <a:buFont typeface="Arial" pitchFamily="34" charset="0"/>
              <a:buChar char="•"/>
              <a:defRPr/>
            </a:pP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Realizar planejamento financeiro</a:t>
            </a:r>
          </a:p>
          <a:p>
            <a:pPr algn="just" eaLnBrk="0" hangingPunct="0">
              <a:buFont typeface="Arial" pitchFamily="34" charset="0"/>
              <a:buChar char="•"/>
              <a:defRPr/>
            </a:pPr>
            <a:endParaRPr lang="pt-BR" sz="1600" dirty="0"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  <a:p>
            <a:pPr algn="just" eaLnBrk="0" hangingPunct="0">
              <a:buFont typeface="Arial" pitchFamily="34" charset="0"/>
              <a:buChar char="•"/>
              <a:defRPr/>
            </a:pP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Implementar controles de custos</a:t>
            </a:r>
          </a:p>
          <a:p>
            <a:pPr algn="just" eaLnBrk="0" hangingPunct="0">
              <a:buFont typeface="Arial" pitchFamily="34" charset="0"/>
              <a:buChar char="•"/>
              <a:defRPr/>
            </a:pPr>
            <a:endParaRPr lang="pt-BR" sz="1600" dirty="0"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  <a:p>
            <a:pPr algn="just" eaLnBrk="0" hangingPunct="0">
              <a:buFont typeface="Arial" pitchFamily="34" charset="0"/>
              <a:buChar char="•"/>
              <a:defRPr/>
            </a:pP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Adotar mecanismos de gestão de risco</a:t>
            </a:r>
          </a:p>
          <a:p>
            <a:pPr algn="just" eaLnBrk="0" hangingPunct="0">
              <a:buFont typeface="Arial" pitchFamily="34" charset="0"/>
              <a:buChar char="•"/>
              <a:defRPr/>
            </a:pPr>
            <a:endParaRPr lang="pt-BR" sz="1600" dirty="0"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39942" name="Retângulo 6"/>
          <p:cNvSpPr>
            <a:spLocks noChangeArrowheads="1"/>
          </p:cNvSpPr>
          <p:nvPr/>
        </p:nvSpPr>
        <p:spPr bwMode="auto">
          <a:xfrm>
            <a:off x="300053" y="1008085"/>
            <a:ext cx="52373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22041" indent="-422041" algn="just">
              <a:spcBef>
                <a:spcPts val="554"/>
              </a:spcBef>
              <a:spcAft>
                <a:spcPts val="554"/>
              </a:spcAft>
            </a:pPr>
            <a:r>
              <a:rPr lang="pt-BR" b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III. Viabilidade financeira e econômica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="" xmlns:a16="http://schemas.microsoft.com/office/drawing/2014/main" id="{E779493F-51FE-4322-8A0A-064BB90459E7}"/>
              </a:ext>
            </a:extLst>
          </p:cNvPr>
          <p:cNvCxnSpPr/>
          <p:nvPr/>
        </p:nvCxnSpPr>
        <p:spPr>
          <a:xfrm flipH="1">
            <a:off x="13850" y="673011"/>
            <a:ext cx="8091055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="" xmlns:a16="http://schemas.microsoft.com/office/drawing/2014/main" id="{C85FF10F-ACF4-43B7-A19A-7EB97032ADA1}"/>
              </a:ext>
            </a:extLst>
          </p:cNvPr>
          <p:cNvSpPr txBox="1"/>
          <p:nvPr/>
        </p:nvSpPr>
        <p:spPr>
          <a:xfrm>
            <a:off x="227825" y="153392"/>
            <a:ext cx="7877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Programa Soja Plus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="" xmlns:a16="http://schemas.microsoft.com/office/drawing/2014/main" id="{EBD02A0F-E5F9-4AD9-BB4F-E447ACF26A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597" y="243450"/>
            <a:ext cx="2169553" cy="64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6608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Imagem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4160228"/>
            <a:ext cx="2736850" cy="19269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987" name="Imagem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575" y="4160228"/>
            <a:ext cx="2808288" cy="19269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988" name="Imagem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7763" y="4160228"/>
            <a:ext cx="2665412" cy="19269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250825" y="1601328"/>
            <a:ext cx="8568952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 eaLnBrk="0" hangingPunct="0">
              <a:spcBef>
                <a:spcPts val="554"/>
              </a:spcBef>
              <a:spcAft>
                <a:spcPts val="554"/>
              </a:spcAft>
              <a:buFont typeface="Arial" pitchFamily="34" charset="0"/>
              <a:buChar char="•"/>
              <a:defRPr/>
            </a:pP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 Reduzir contaminantes e resíduos no plantio, colheita, armazenagem e transporte</a:t>
            </a:r>
          </a:p>
          <a:p>
            <a:pPr algn="just" eaLnBrk="0" hangingPunct="0">
              <a:spcBef>
                <a:spcPts val="554"/>
              </a:spcBef>
              <a:spcAft>
                <a:spcPts val="554"/>
              </a:spcAft>
              <a:buFont typeface="Arial" pitchFamily="34" charset="0"/>
              <a:buChar char="•"/>
              <a:defRPr/>
            </a:pP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 Monitorar a limpeza e a manutenção de máquinas e equipamentos</a:t>
            </a:r>
          </a:p>
          <a:p>
            <a:pPr algn="just" eaLnBrk="0" hangingPunct="0">
              <a:spcBef>
                <a:spcPts val="554"/>
              </a:spcBef>
              <a:spcAft>
                <a:spcPts val="554"/>
              </a:spcAft>
              <a:buFont typeface="Arial" pitchFamily="34" charset="0"/>
              <a:buChar char="•"/>
              <a:defRPr/>
            </a:pP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 Oferecer treinamento para tratoristas, motoristas de caminhão e gerentes de armazéns com o intuito de evitar contaminantes</a:t>
            </a:r>
          </a:p>
        </p:txBody>
      </p:sp>
      <p:sp>
        <p:nvSpPr>
          <p:cNvPr id="41990" name="Retângulo 6"/>
          <p:cNvSpPr>
            <a:spLocks noChangeArrowheads="1"/>
          </p:cNvSpPr>
          <p:nvPr/>
        </p:nvSpPr>
        <p:spPr bwMode="auto">
          <a:xfrm>
            <a:off x="496853" y="957608"/>
            <a:ext cx="34660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22041" indent="-422041" algn="just">
              <a:spcBef>
                <a:spcPts val="554"/>
              </a:spcBef>
              <a:spcAft>
                <a:spcPts val="554"/>
              </a:spcAft>
            </a:pPr>
            <a:r>
              <a:rPr lang="pt-BR" b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IV. Qualidade do Produto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="" xmlns:a16="http://schemas.microsoft.com/office/drawing/2014/main" id="{87C4F7D8-C7AB-4843-82E5-C203BB572B50}"/>
              </a:ext>
            </a:extLst>
          </p:cNvPr>
          <p:cNvCxnSpPr/>
          <p:nvPr/>
        </p:nvCxnSpPr>
        <p:spPr>
          <a:xfrm flipH="1">
            <a:off x="13850" y="673011"/>
            <a:ext cx="8091055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="" xmlns:a16="http://schemas.microsoft.com/office/drawing/2014/main" id="{F71A9BB8-F1A5-40F2-A5C4-2865AFD7DE18}"/>
              </a:ext>
            </a:extLst>
          </p:cNvPr>
          <p:cNvSpPr txBox="1"/>
          <p:nvPr/>
        </p:nvSpPr>
        <p:spPr>
          <a:xfrm>
            <a:off x="227825" y="153392"/>
            <a:ext cx="7877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Programa Soja Plus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="" xmlns:a16="http://schemas.microsoft.com/office/drawing/2014/main" id="{4F636A42-C6AC-4BC5-A35E-B6EFF0B8A41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597" y="243450"/>
            <a:ext cx="2169553" cy="64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6324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Astor\Desktop\7sem_05\lcf_644\Fotos e mapas\indio%20am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443" y="4179293"/>
            <a:ext cx="2239963" cy="1506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3826973" y="2559622"/>
            <a:ext cx="232756" cy="348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" eaLnBrk="0" hangingPunct="0">
              <a:spcBef>
                <a:spcPts val="554"/>
              </a:spcBef>
              <a:spcAft>
                <a:spcPts val="554"/>
              </a:spcAft>
              <a:defRPr/>
            </a:pPr>
            <a:r>
              <a:rPr lang="pt-BR" sz="1662" dirty="0">
                <a:ea typeface="Calibri" pitchFamily="34" charset="0"/>
                <a:cs typeface="Arial" pitchFamily="34" charset="0"/>
              </a:rPr>
              <a:t> </a:t>
            </a:r>
            <a:endParaRPr lang="pt-BR" sz="1662" dirty="0">
              <a:cs typeface="Arial" pitchFamily="34" charset="0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487363" y="1706492"/>
            <a:ext cx="6911975" cy="1827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lnSpc>
                <a:spcPct val="150000"/>
              </a:lnSpc>
              <a:spcBef>
                <a:spcPts val="554"/>
              </a:spcBef>
              <a:spcAft>
                <a:spcPts val="554"/>
              </a:spcAft>
              <a:buFont typeface="Arial" pitchFamily="34" charset="0"/>
              <a:buChar char="•"/>
              <a:defRPr/>
            </a:pP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</a:rPr>
              <a:t> Procedimentos para interação com as comunidades tradicionais</a:t>
            </a:r>
          </a:p>
          <a:p>
            <a:pPr algn="just">
              <a:lnSpc>
                <a:spcPct val="150000"/>
              </a:lnSpc>
              <a:spcBef>
                <a:spcPts val="554"/>
              </a:spcBef>
              <a:spcAft>
                <a:spcPts val="554"/>
              </a:spcAft>
              <a:buFont typeface="Arial" pitchFamily="34" charset="0"/>
              <a:buChar char="•"/>
              <a:defRPr/>
            </a:pP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</a:rPr>
              <a:t>  Resolução de conflitos de interesse em áreas de entorno</a:t>
            </a:r>
          </a:p>
          <a:p>
            <a:pPr algn="just" eaLnBrk="0" hangingPunct="0">
              <a:lnSpc>
                <a:spcPct val="150000"/>
              </a:lnSpc>
              <a:spcBef>
                <a:spcPts val="554"/>
              </a:spcBef>
              <a:spcAft>
                <a:spcPts val="554"/>
              </a:spcAft>
              <a:buFont typeface="Arial" pitchFamily="34" charset="0"/>
              <a:buChar char="•"/>
              <a:defRPr/>
            </a:pP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</a:rPr>
              <a:t>  Plano de participação em projetos sociais individuais e coletivos</a:t>
            </a:r>
          </a:p>
        </p:txBody>
      </p:sp>
      <p:pic>
        <p:nvPicPr>
          <p:cNvPr id="44038" name="Picture 19"/>
          <p:cNvPicPr preferRelativeResize="0"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3953" y="4127639"/>
            <a:ext cx="2106245" cy="15330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4039" name="Picture 4"/>
          <p:cNvPicPr preferRelativeResize="0"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3945" y="4127638"/>
            <a:ext cx="2012622" cy="15022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4040" name="Rectangle 24"/>
          <p:cNvSpPr>
            <a:spLocks noChangeArrowheads="1"/>
          </p:cNvSpPr>
          <p:nvPr/>
        </p:nvSpPr>
        <p:spPr bwMode="auto">
          <a:xfrm>
            <a:off x="122517" y="3979885"/>
            <a:ext cx="8928100" cy="17280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 sz="1662"/>
          </a:p>
        </p:txBody>
      </p:sp>
      <p:pic>
        <p:nvPicPr>
          <p:cNvPr id="44041" name="Picture 1" descr="C:\Users\Astor\Desktop\7sem_05\lcf_644\Fotos e mapas\indio%20am4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8373" y="4154015"/>
            <a:ext cx="2000250" cy="1506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2" name="Retângulo 11"/>
          <p:cNvSpPr>
            <a:spLocks noChangeArrowheads="1"/>
          </p:cNvSpPr>
          <p:nvPr/>
        </p:nvSpPr>
        <p:spPr bwMode="auto">
          <a:xfrm>
            <a:off x="446258" y="1043425"/>
            <a:ext cx="3725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22041" indent="-422041" algn="just">
              <a:spcBef>
                <a:spcPts val="554"/>
              </a:spcBef>
              <a:spcAft>
                <a:spcPts val="554"/>
              </a:spcAft>
            </a:pPr>
            <a:r>
              <a:rPr lang="pt-BR" b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V.  Responsabilidade Social</a:t>
            </a:r>
            <a:endParaRPr lang="pt-BR" dirty="0">
              <a:solidFill>
                <a:schemeClr val="accent6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3" name="Conector reto 12">
            <a:extLst>
              <a:ext uri="{FF2B5EF4-FFF2-40B4-BE49-F238E27FC236}">
                <a16:creationId xmlns="" xmlns:a16="http://schemas.microsoft.com/office/drawing/2014/main" id="{896F744C-12B9-4451-B63F-B9B341D5EFA7}"/>
              </a:ext>
            </a:extLst>
          </p:cNvPr>
          <p:cNvCxnSpPr/>
          <p:nvPr/>
        </p:nvCxnSpPr>
        <p:spPr>
          <a:xfrm flipH="1">
            <a:off x="13850" y="673011"/>
            <a:ext cx="8091055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="" xmlns:a16="http://schemas.microsoft.com/office/drawing/2014/main" id="{41D2FE2F-A4A1-43CE-BDFA-A17DE289A493}"/>
              </a:ext>
            </a:extLst>
          </p:cNvPr>
          <p:cNvSpPr txBox="1"/>
          <p:nvPr/>
        </p:nvSpPr>
        <p:spPr>
          <a:xfrm>
            <a:off x="227825" y="153392"/>
            <a:ext cx="7877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Programa Soja Plus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="" xmlns:a16="http://schemas.microsoft.com/office/drawing/2014/main" id="{D4D15179-958D-40FF-B712-EF34F4405ED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597" y="243450"/>
            <a:ext cx="2169553" cy="64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3258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6"/>
          <p:cNvSpPr>
            <a:spLocks/>
          </p:cNvSpPr>
          <p:nvPr/>
        </p:nvSpPr>
        <p:spPr bwMode="auto">
          <a:xfrm>
            <a:off x="519160" y="589144"/>
            <a:ext cx="7128000" cy="7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Dias de campo e cursos</a:t>
            </a:r>
          </a:p>
        </p:txBody>
      </p:sp>
      <p:pic>
        <p:nvPicPr>
          <p:cNvPr id="4100" name="Picture 4" descr="Y:\Sustentabilidade\Soja Plus\FOLDER\FOLDER 2013\fotos para Cartilha\foto 6 - dia de campo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37" y="3975816"/>
            <a:ext cx="3347671" cy="2510754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Y:\Sustentabilidade\Soja Plus\FOLDER\FOLDER 2013\fotos para Cartilha\foto 3 - cursos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408" y="3942606"/>
            <a:ext cx="3341431" cy="2506074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34" y="1301994"/>
            <a:ext cx="3390204" cy="254088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981" y="1301995"/>
            <a:ext cx="3308513" cy="24573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280991" y="157582"/>
            <a:ext cx="3581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latin typeface="Verdana" panose="020B0604030504040204" pitchFamily="34" charset="0"/>
                <a:ea typeface="Verdana" panose="020B0604030504040204" pitchFamily="34" charset="0"/>
              </a:rPr>
              <a:t>Programa Soja Plus</a:t>
            </a:r>
          </a:p>
        </p:txBody>
      </p:sp>
      <p:pic>
        <p:nvPicPr>
          <p:cNvPr id="8" name="Picture 2" descr="Image result for abiove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8"/>
          <a:stretch/>
        </p:blipFill>
        <p:spPr bwMode="auto">
          <a:xfrm>
            <a:off x="8207194" y="10438"/>
            <a:ext cx="839823" cy="103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ector reto 8"/>
          <p:cNvCxnSpPr/>
          <p:nvPr/>
        </p:nvCxnSpPr>
        <p:spPr>
          <a:xfrm flipH="1">
            <a:off x="13850" y="673011"/>
            <a:ext cx="8091055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64255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6"/>
          <p:cNvSpPr>
            <a:spLocks/>
          </p:cNvSpPr>
          <p:nvPr/>
        </p:nvSpPr>
        <p:spPr bwMode="auto">
          <a:xfrm>
            <a:off x="495377" y="557692"/>
            <a:ext cx="7128000" cy="7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Assistência técnica na fazenda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70" y="1231131"/>
            <a:ext cx="3980702" cy="24414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391" y="3823427"/>
            <a:ext cx="3644358" cy="26600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214" y="1231131"/>
            <a:ext cx="3601535" cy="24326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43" y="3827814"/>
            <a:ext cx="3997829" cy="26810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0" name="Conector reto 9">
            <a:extLst>
              <a:ext uri="{FF2B5EF4-FFF2-40B4-BE49-F238E27FC236}">
                <a16:creationId xmlns="" xmlns:a16="http://schemas.microsoft.com/office/drawing/2014/main" id="{9F2D2C80-32B6-4420-87E6-427FC5703931}"/>
              </a:ext>
            </a:extLst>
          </p:cNvPr>
          <p:cNvCxnSpPr/>
          <p:nvPr/>
        </p:nvCxnSpPr>
        <p:spPr>
          <a:xfrm flipH="1">
            <a:off x="13850" y="673011"/>
            <a:ext cx="8091055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="" xmlns:a16="http://schemas.microsoft.com/office/drawing/2014/main" id="{3216E285-A64B-455F-A5D8-68D9E0EB2D1B}"/>
              </a:ext>
            </a:extLst>
          </p:cNvPr>
          <p:cNvSpPr txBox="1"/>
          <p:nvPr/>
        </p:nvSpPr>
        <p:spPr>
          <a:xfrm>
            <a:off x="227825" y="153392"/>
            <a:ext cx="7877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Programa Soja Plus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="" xmlns:a16="http://schemas.microsoft.com/office/drawing/2014/main" id="{3519786C-F90E-4360-AD63-E4794CC22F3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597" y="243450"/>
            <a:ext cx="2169553" cy="64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07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38545" y="79720"/>
            <a:ext cx="81240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ABIOVE – Saiba mais</a:t>
            </a:r>
          </a:p>
        </p:txBody>
      </p:sp>
      <p:pic>
        <p:nvPicPr>
          <p:cNvPr id="3" name="Picture 2" descr="Image result for abiove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8"/>
          <a:stretch/>
        </p:blipFill>
        <p:spPr bwMode="auto">
          <a:xfrm>
            <a:off x="8262612" y="83395"/>
            <a:ext cx="839823" cy="103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ector reto 3"/>
          <p:cNvCxnSpPr/>
          <p:nvPr/>
        </p:nvCxnSpPr>
        <p:spPr>
          <a:xfrm flipH="1">
            <a:off x="13850" y="589884"/>
            <a:ext cx="8091055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3797F9C9-12FC-4DB7-9983-1B38A97A46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955"/>
          <a:stretch/>
        </p:blipFill>
        <p:spPr>
          <a:xfrm>
            <a:off x="1344976" y="602940"/>
            <a:ext cx="6454048" cy="6175337"/>
          </a:xfrm>
          <a:prstGeom prst="rect">
            <a:avLst/>
          </a:prstGeom>
        </p:spPr>
      </p:pic>
      <p:grpSp>
        <p:nvGrpSpPr>
          <p:cNvPr id="10" name="Agrupar 9">
            <a:extLst>
              <a:ext uri="{FF2B5EF4-FFF2-40B4-BE49-F238E27FC236}">
                <a16:creationId xmlns="" xmlns:a16="http://schemas.microsoft.com/office/drawing/2014/main" id="{CC0B3884-7137-46F8-B39D-8CD137FF8A3E}"/>
              </a:ext>
            </a:extLst>
          </p:cNvPr>
          <p:cNvGrpSpPr/>
          <p:nvPr/>
        </p:nvGrpSpPr>
        <p:grpSpPr>
          <a:xfrm>
            <a:off x="325886" y="4327454"/>
            <a:ext cx="2508793" cy="1135876"/>
            <a:chOff x="389682" y="3925019"/>
            <a:chExt cx="2508793" cy="974785"/>
          </a:xfrm>
        </p:grpSpPr>
        <p:sp>
          <p:nvSpPr>
            <p:cNvPr id="8" name="Elipse 7">
              <a:extLst>
                <a:ext uri="{FF2B5EF4-FFF2-40B4-BE49-F238E27FC236}">
                  <a16:creationId xmlns="" xmlns:a16="http://schemas.microsoft.com/office/drawing/2014/main" id="{3661822E-50A7-4540-AB89-157D8D11BE55}"/>
                </a:ext>
              </a:extLst>
            </p:cNvPr>
            <p:cNvSpPr/>
            <p:nvPr/>
          </p:nvSpPr>
          <p:spPr>
            <a:xfrm>
              <a:off x="1268083" y="3925019"/>
              <a:ext cx="1630392" cy="974785"/>
            </a:xfrm>
            <a:prstGeom prst="ellipse">
              <a:avLst/>
            </a:prstGeom>
            <a:noFill/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Seta: para a Direita 8">
              <a:extLst>
                <a:ext uri="{FF2B5EF4-FFF2-40B4-BE49-F238E27FC236}">
                  <a16:creationId xmlns="" xmlns:a16="http://schemas.microsoft.com/office/drawing/2014/main" id="{109C1A9E-034F-4214-AE1F-7CFFD18B0FCD}"/>
                </a:ext>
              </a:extLst>
            </p:cNvPr>
            <p:cNvSpPr/>
            <p:nvPr/>
          </p:nvSpPr>
          <p:spPr>
            <a:xfrm>
              <a:off x="389682" y="4205377"/>
              <a:ext cx="723126" cy="414068"/>
            </a:xfrm>
            <a:prstGeom prst="rightArrow">
              <a:avLst/>
            </a:prstGeom>
            <a:gradFill flip="none" rotWithShape="1">
              <a:gsLst>
                <a:gs pos="0">
                  <a:schemeClr val="accent4">
                    <a:lumMod val="75000"/>
                    <a:shade val="30000"/>
                    <a:satMod val="115000"/>
                  </a:schemeClr>
                </a:gs>
                <a:gs pos="50000">
                  <a:schemeClr val="accent4">
                    <a:lumMod val="75000"/>
                    <a:shade val="67500"/>
                    <a:satMod val="115000"/>
                  </a:schemeClr>
                </a:gs>
                <a:gs pos="100000">
                  <a:schemeClr val="accent4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97049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539750" y="1767254"/>
            <a:ext cx="8064500" cy="660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22041" indent="-422041" algn="just">
              <a:buFontTx/>
              <a:buAutoNum type="arabicPeriod"/>
              <a:defRPr/>
            </a:pPr>
            <a:endParaRPr lang="en-US" sz="1846" dirty="0"/>
          </a:p>
          <a:p>
            <a:pPr marL="422041" indent="-422041" algn="just">
              <a:buFontTx/>
              <a:buAutoNum type="arabicPeriod"/>
              <a:defRPr/>
            </a:pPr>
            <a:endParaRPr lang="pt-BR" sz="1846" dirty="0"/>
          </a:p>
        </p:txBody>
      </p:sp>
      <p:sp>
        <p:nvSpPr>
          <p:cNvPr id="16" name="CaixaDeTexto 7"/>
          <p:cNvSpPr txBox="1"/>
          <p:nvPr/>
        </p:nvSpPr>
        <p:spPr>
          <a:xfrm>
            <a:off x="405442" y="724638"/>
            <a:ext cx="80645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endParaRPr lang="pt-BR" b="1" dirty="0">
              <a:solidFill>
                <a:schemeClr val="accent6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  <a:p>
            <a:pPr>
              <a:defRPr/>
            </a:pPr>
            <a:r>
              <a:rPr lang="pt-BR" b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Grande Capacidade de Mobilização dos Produtores Rurais</a:t>
            </a:r>
          </a:p>
          <a:p>
            <a:pPr marL="422041" indent="-422041">
              <a:buFont typeface="+mj-lt"/>
              <a:buAutoNum type="arabicPeriod" startAt="4"/>
              <a:defRPr/>
            </a:pPr>
            <a:endParaRPr lang="pt-BR" b="1" dirty="0">
              <a:solidFill>
                <a:schemeClr val="accent6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05" y="1966684"/>
            <a:ext cx="3031859" cy="19816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Y:\16 - Sustentabilidade\Soja Plus\MATO GROSSO\OFICINAS MT  2011\3a semana\FOTOS\DSC0190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379" y="1966684"/>
            <a:ext cx="3024751" cy="198947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Y:\16 - Sustentabilidade\Soja Plus\MATO GROSSO\OFICINAS MT  2011\3a semana\FOTOS\DSC02026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390176"/>
            <a:ext cx="3052844" cy="19413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379" y="4390177"/>
            <a:ext cx="3059453" cy="19054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Conector reto 13">
            <a:extLst>
              <a:ext uri="{FF2B5EF4-FFF2-40B4-BE49-F238E27FC236}">
                <a16:creationId xmlns="" xmlns:a16="http://schemas.microsoft.com/office/drawing/2014/main" id="{852E74DA-5A77-4CAC-B19C-2EC459821E5C}"/>
              </a:ext>
            </a:extLst>
          </p:cNvPr>
          <p:cNvCxnSpPr/>
          <p:nvPr/>
        </p:nvCxnSpPr>
        <p:spPr>
          <a:xfrm flipH="1">
            <a:off x="13850" y="673011"/>
            <a:ext cx="8091055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5" name="CaixaDeTexto 14">
            <a:extLst>
              <a:ext uri="{FF2B5EF4-FFF2-40B4-BE49-F238E27FC236}">
                <a16:creationId xmlns="" xmlns:a16="http://schemas.microsoft.com/office/drawing/2014/main" id="{C9222EA4-897C-417E-9193-B94DD4B68F53}"/>
              </a:ext>
            </a:extLst>
          </p:cNvPr>
          <p:cNvSpPr txBox="1"/>
          <p:nvPr/>
        </p:nvSpPr>
        <p:spPr>
          <a:xfrm>
            <a:off x="227825" y="153392"/>
            <a:ext cx="7877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Programa Soja Plus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="" xmlns:a16="http://schemas.microsoft.com/office/drawing/2014/main" id="{29F4AB89-FE4B-448E-99D3-0FE89FE20B9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597" y="243450"/>
            <a:ext cx="2169553" cy="64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4822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89107" y="1405699"/>
            <a:ext cx="76328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</a:rPr>
              <a:t>Manual de normas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</a:rPr>
              <a:t>Controle de entrega de EPI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</a:rPr>
              <a:t>Protocolo de documentos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</a:rPr>
              <a:t>Plano de emergência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836" y="2751762"/>
            <a:ext cx="5583389" cy="3433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530778" y="876515"/>
            <a:ext cx="76764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Materiais didáticos que são distribuídos nos cursos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="" xmlns:a16="http://schemas.microsoft.com/office/drawing/2014/main" id="{F5621050-C662-4AAA-9210-77E37EE08889}"/>
              </a:ext>
            </a:extLst>
          </p:cNvPr>
          <p:cNvCxnSpPr/>
          <p:nvPr/>
        </p:nvCxnSpPr>
        <p:spPr>
          <a:xfrm flipH="1">
            <a:off x="13850" y="673011"/>
            <a:ext cx="8091055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9B1EBD16-EAC6-4F70-95D1-75D0FFF66CD3}"/>
              </a:ext>
            </a:extLst>
          </p:cNvPr>
          <p:cNvSpPr txBox="1"/>
          <p:nvPr/>
        </p:nvSpPr>
        <p:spPr>
          <a:xfrm>
            <a:off x="227825" y="153392"/>
            <a:ext cx="7877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Programa Soja Plus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EE28E03D-DD74-4A56-8301-7CF394E2CAD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597" y="243450"/>
            <a:ext cx="2169553" cy="64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0051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1538" y="1815323"/>
            <a:ext cx="8064500" cy="660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22041" indent="-422041" algn="just">
              <a:buFontTx/>
              <a:buAutoNum type="arabicPeriod"/>
              <a:defRPr/>
            </a:pPr>
            <a:endParaRPr lang="en-US" sz="1846" dirty="0"/>
          </a:p>
          <a:p>
            <a:pPr marL="422041" indent="-422041" algn="just">
              <a:buFontTx/>
              <a:buAutoNum type="arabicPeriod"/>
              <a:defRPr/>
            </a:pPr>
            <a:endParaRPr lang="pt-BR" sz="1846" dirty="0"/>
          </a:p>
        </p:txBody>
      </p:sp>
      <p:sp>
        <p:nvSpPr>
          <p:cNvPr id="16" name="CaixaDeTexto 7"/>
          <p:cNvSpPr txBox="1"/>
          <p:nvPr/>
        </p:nvSpPr>
        <p:spPr>
          <a:xfrm>
            <a:off x="270736" y="1105865"/>
            <a:ext cx="89285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2000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Apoio ao produtor para adequação ao novo Código Florestal</a:t>
            </a:r>
          </a:p>
          <a:p>
            <a:pPr marL="422041" indent="-422041" algn="ctr">
              <a:buFont typeface="+mj-lt"/>
              <a:buAutoNum type="arabicPeriod" startAt="6"/>
              <a:defRPr/>
            </a:pPr>
            <a:endParaRPr lang="pt-BR" sz="2000" dirty="0">
              <a:solidFill>
                <a:schemeClr val="accent6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pic>
        <p:nvPicPr>
          <p:cNvPr id="15" name="Picture 11" descr="APP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08" y="1851741"/>
            <a:ext cx="3456508" cy="2436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722" y="1960205"/>
            <a:ext cx="3880527" cy="2286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 cstate="email">
            <a:lum bright="-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08" y="4820855"/>
            <a:ext cx="2418583" cy="16744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000" contrast="6000"/>
                  </a:blip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5" cstate="email">
            <a:lum bright="6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903" y="4827475"/>
            <a:ext cx="2417465" cy="16744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 contrast="42000"/>
                  </a:blip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118" y="4805897"/>
            <a:ext cx="2418131" cy="167386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cxnSp>
        <p:nvCxnSpPr>
          <p:cNvPr id="17" name="Conector reto 16">
            <a:extLst>
              <a:ext uri="{FF2B5EF4-FFF2-40B4-BE49-F238E27FC236}">
                <a16:creationId xmlns="" xmlns:a16="http://schemas.microsoft.com/office/drawing/2014/main" id="{94508502-5179-4C11-9ECB-EC3EB6297B33}"/>
              </a:ext>
            </a:extLst>
          </p:cNvPr>
          <p:cNvCxnSpPr/>
          <p:nvPr/>
        </p:nvCxnSpPr>
        <p:spPr>
          <a:xfrm flipH="1">
            <a:off x="13850" y="673011"/>
            <a:ext cx="8091055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8" name="CaixaDeTexto 17">
            <a:extLst>
              <a:ext uri="{FF2B5EF4-FFF2-40B4-BE49-F238E27FC236}">
                <a16:creationId xmlns="" xmlns:a16="http://schemas.microsoft.com/office/drawing/2014/main" id="{2654BCBA-B15D-44D2-B90F-C2054FA429F4}"/>
              </a:ext>
            </a:extLst>
          </p:cNvPr>
          <p:cNvSpPr txBox="1"/>
          <p:nvPr/>
        </p:nvSpPr>
        <p:spPr>
          <a:xfrm>
            <a:off x="227825" y="153392"/>
            <a:ext cx="7877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Programa Soja Plus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="" xmlns:a16="http://schemas.microsoft.com/office/drawing/2014/main" id="{C6F34451-9B2D-456E-AEEC-E8AF251B194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597" y="243450"/>
            <a:ext cx="2169553" cy="64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8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1" name="Picture 3" descr="C:\Users\Alex\Desktop\DSC00823 (Medium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9484" y="1400374"/>
            <a:ext cx="3265115" cy="23411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Imagem 55" descr="Fotos de Faz São Caetano 07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9484" y="3936319"/>
            <a:ext cx="3265115" cy="2438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Imagem 56" descr="Fotos de Faz São Caetano 07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52632" y="1400374"/>
            <a:ext cx="3744995" cy="22599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4" descr="C:\Users\Alex\Desktop\DSC00432 (Medium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52633" y="3894283"/>
            <a:ext cx="3721807" cy="25226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CaixaDeTexto 9"/>
          <p:cNvSpPr txBox="1"/>
          <p:nvPr/>
        </p:nvSpPr>
        <p:spPr>
          <a:xfrm>
            <a:off x="589484" y="772361"/>
            <a:ext cx="5040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Adequação Construções Rurais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="" xmlns:a16="http://schemas.microsoft.com/office/drawing/2014/main" id="{C3A9EB61-4381-4EE7-B637-5B8024F71349}"/>
              </a:ext>
            </a:extLst>
          </p:cNvPr>
          <p:cNvCxnSpPr/>
          <p:nvPr/>
        </p:nvCxnSpPr>
        <p:spPr>
          <a:xfrm flipH="1">
            <a:off x="13850" y="673011"/>
            <a:ext cx="8091055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5" name="CaixaDeTexto 14">
            <a:extLst>
              <a:ext uri="{FF2B5EF4-FFF2-40B4-BE49-F238E27FC236}">
                <a16:creationId xmlns="" xmlns:a16="http://schemas.microsoft.com/office/drawing/2014/main" id="{D9CEB861-DA57-4AA0-BA9C-37A672E35039}"/>
              </a:ext>
            </a:extLst>
          </p:cNvPr>
          <p:cNvSpPr txBox="1"/>
          <p:nvPr/>
        </p:nvSpPr>
        <p:spPr>
          <a:xfrm>
            <a:off x="227825" y="153392"/>
            <a:ext cx="7877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Programa Soja Plus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="" xmlns:a16="http://schemas.microsoft.com/office/drawing/2014/main" id="{B2ED8C79-47DF-4803-9882-7C506038461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597" y="243450"/>
            <a:ext cx="2169553" cy="64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0927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ctor reto 1">
            <a:extLst>
              <a:ext uri="{FF2B5EF4-FFF2-40B4-BE49-F238E27FC236}">
                <a16:creationId xmlns="" xmlns:a16="http://schemas.microsoft.com/office/drawing/2014/main" id="{59DE9AD7-870F-4428-B8C6-CCD61546E157}"/>
              </a:ext>
            </a:extLst>
          </p:cNvPr>
          <p:cNvCxnSpPr/>
          <p:nvPr/>
        </p:nvCxnSpPr>
        <p:spPr>
          <a:xfrm flipH="1">
            <a:off x="13850" y="673011"/>
            <a:ext cx="8091055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="" xmlns:a16="http://schemas.microsoft.com/office/drawing/2014/main" id="{967B50E5-9771-4182-94B8-1C7FF5941B1E}"/>
              </a:ext>
            </a:extLst>
          </p:cNvPr>
          <p:cNvSpPr txBox="1"/>
          <p:nvPr/>
        </p:nvSpPr>
        <p:spPr>
          <a:xfrm>
            <a:off x="227825" y="153392"/>
            <a:ext cx="7877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Programa Soja Plus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241311AD-30E5-4ABC-9083-230007A6529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597" y="243450"/>
            <a:ext cx="2169553" cy="64436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96732EBB-EA7A-4136-A6EB-43C4DB482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29" y="1044617"/>
            <a:ext cx="8091055" cy="450042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292081B5-D48A-40C4-A730-B099E85941A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37" y="1281063"/>
            <a:ext cx="1256673" cy="373238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AFF123C2-9301-46BF-A217-028D3CA36133}"/>
              </a:ext>
            </a:extLst>
          </p:cNvPr>
          <p:cNvSpPr txBox="1"/>
          <p:nvPr/>
        </p:nvSpPr>
        <p:spPr>
          <a:xfrm>
            <a:off x="2175974" y="6000323"/>
            <a:ext cx="4738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http://www.sojaplus.com.br/site/br/</a:t>
            </a:r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99249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039" y="3339607"/>
            <a:ext cx="2151254" cy="67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m 21">
            <a:extLst>
              <a:ext uri="{FF2B5EF4-FFF2-40B4-BE49-F238E27FC236}">
                <a16:creationId xmlns="" xmlns:a16="http://schemas.microsoft.com/office/drawing/2014/main" id="{B2CAB1FF-B9CB-4FB3-B992-C13236BF648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881" y="3383184"/>
            <a:ext cx="1398082" cy="634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548CC9E6-9555-4439-868F-0CF1C7939BC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113" y="4383375"/>
            <a:ext cx="1749774" cy="1384994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79A425A5-D197-4C20-8F34-862B9147A9DA}"/>
              </a:ext>
            </a:extLst>
          </p:cNvPr>
          <p:cNvSpPr txBox="1"/>
          <p:nvPr/>
        </p:nvSpPr>
        <p:spPr>
          <a:xfrm>
            <a:off x="818707" y="2063822"/>
            <a:ext cx="75065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pt-BR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LOGÍSTICA REVERSA DE EMBALAGENS E ÓLEO RESIDUAL</a:t>
            </a:r>
          </a:p>
        </p:txBody>
      </p:sp>
    </p:spTree>
    <p:extLst>
      <p:ext uri="{BB962C8B-B14F-4D97-AF65-F5344CB8AC3E}">
        <p14:creationId xmlns:p14="http://schemas.microsoft.com/office/powerpoint/2010/main" val="35518066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BF13DAFD-E487-4B59-A3AC-7B8BD01124D1}"/>
              </a:ext>
            </a:extLst>
          </p:cNvPr>
          <p:cNvSpPr txBox="1"/>
          <p:nvPr/>
        </p:nvSpPr>
        <p:spPr>
          <a:xfrm>
            <a:off x="313047" y="1033699"/>
            <a:ext cx="547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342900">
              <a:buFont typeface="Wingdings" panose="05000000000000000000" pitchFamily="2" charset="2"/>
              <a:buChar char="q"/>
            </a:pPr>
            <a:r>
              <a:rPr lang="pt-BR" sz="1600" b="1" dirty="0">
                <a:solidFill>
                  <a:srgbClr val="E7E6E6">
                    <a:lumMod val="2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Logística reversa na cadeia do óleo vegetal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578150D1-1F37-441F-9296-CF13D1BE50B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017" y="1513652"/>
            <a:ext cx="1345976" cy="2023144"/>
          </a:xfrm>
          <a:prstGeom prst="rect">
            <a:avLst/>
          </a:prstGeom>
        </p:spPr>
      </p:pic>
      <p:grpSp>
        <p:nvGrpSpPr>
          <p:cNvPr id="10" name="Agrupar 9">
            <a:extLst>
              <a:ext uri="{FF2B5EF4-FFF2-40B4-BE49-F238E27FC236}">
                <a16:creationId xmlns="" xmlns:a16="http://schemas.microsoft.com/office/drawing/2014/main" id="{DE98C487-E619-4843-A6BC-4B6320D29E2D}"/>
              </a:ext>
            </a:extLst>
          </p:cNvPr>
          <p:cNvGrpSpPr/>
          <p:nvPr/>
        </p:nvGrpSpPr>
        <p:grpSpPr>
          <a:xfrm>
            <a:off x="1370337" y="2262882"/>
            <a:ext cx="2773854" cy="3406875"/>
            <a:chOff x="303116" y="1874176"/>
            <a:chExt cx="3698472" cy="4542500"/>
          </a:xfrm>
        </p:grpSpPr>
        <p:grpSp>
          <p:nvGrpSpPr>
            <p:cNvPr id="3" name="Agrupar 2">
              <a:extLst>
                <a:ext uri="{FF2B5EF4-FFF2-40B4-BE49-F238E27FC236}">
                  <a16:creationId xmlns="" xmlns:a16="http://schemas.microsoft.com/office/drawing/2014/main" id="{ACC3AF5B-B7CF-4709-B5EF-632DB35A699D}"/>
                </a:ext>
              </a:extLst>
            </p:cNvPr>
            <p:cNvGrpSpPr/>
            <p:nvPr/>
          </p:nvGrpSpPr>
          <p:grpSpPr>
            <a:xfrm>
              <a:off x="303116" y="3544413"/>
              <a:ext cx="3698472" cy="2872263"/>
              <a:chOff x="303116" y="3544413"/>
              <a:chExt cx="3698472" cy="2872263"/>
            </a:xfrm>
          </p:grpSpPr>
          <p:pic>
            <p:nvPicPr>
              <p:cNvPr id="9" name="Picture 2">
                <a:extLst>
                  <a:ext uri="{FF2B5EF4-FFF2-40B4-BE49-F238E27FC236}">
                    <a16:creationId xmlns="" xmlns:a16="http://schemas.microsoft.com/office/drawing/2014/main" id="{6101D2B2-6500-43DE-ACEA-2E2DBB1AA9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7435" y="5491750"/>
                <a:ext cx="2689833" cy="9249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CaixaDeTexto 12">
                <a:extLst>
                  <a:ext uri="{FF2B5EF4-FFF2-40B4-BE49-F238E27FC236}">
                    <a16:creationId xmlns="" xmlns:a16="http://schemas.microsoft.com/office/drawing/2014/main" id="{5EC8F1BF-C168-409F-A8CC-DEF011568884}"/>
                  </a:ext>
                </a:extLst>
              </p:cNvPr>
              <p:cNvSpPr txBox="1"/>
              <p:nvPr/>
            </p:nvSpPr>
            <p:spPr>
              <a:xfrm>
                <a:off x="303116" y="3544413"/>
                <a:ext cx="3698472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342900"/>
                <a:r>
                  <a:rPr lang="pt-BR" sz="1500" b="1" dirty="0">
                    <a:solidFill>
                      <a:prstClr val="black"/>
                    </a:solidFill>
                    <a:latin typeface="Calibri" panose="020F0502020204030204"/>
                  </a:rPr>
                  <a:t>Termo de Compromisso com a SMA/SP e CETESB</a:t>
                </a:r>
              </a:p>
            </p:txBody>
          </p:sp>
          <p:pic>
            <p:nvPicPr>
              <p:cNvPr id="1026" name="Picture 2" descr="Image result for cetesb">
                <a:extLst>
                  <a:ext uri="{FF2B5EF4-FFF2-40B4-BE49-F238E27FC236}">
                    <a16:creationId xmlns="" xmlns:a16="http://schemas.microsoft.com/office/drawing/2014/main" id="{912897FB-A7DA-46E2-9AC6-E161FB6988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28107" y="4394689"/>
                <a:ext cx="1022904" cy="7671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4" descr="Image result for secretaria de meio ambiente sp">
                <a:extLst>
                  <a:ext uri="{FF2B5EF4-FFF2-40B4-BE49-F238E27FC236}">
                    <a16:creationId xmlns="" xmlns:a16="http://schemas.microsoft.com/office/drawing/2014/main" id="{E3193E32-3C9D-4192-9993-BFAC930DCB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3192" y="4443089"/>
                <a:ext cx="1022904" cy="6290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Seta: Curva para Baixo 18">
              <a:extLst>
                <a:ext uri="{FF2B5EF4-FFF2-40B4-BE49-F238E27FC236}">
                  <a16:creationId xmlns="" xmlns:a16="http://schemas.microsoft.com/office/drawing/2014/main" id="{35B9A114-65DD-487E-B80D-A97EBA7DA8AD}"/>
                </a:ext>
              </a:extLst>
            </p:cNvPr>
            <p:cNvSpPr/>
            <p:nvPr/>
          </p:nvSpPr>
          <p:spPr>
            <a:xfrm rot="18084152" flipH="1">
              <a:off x="2082045" y="2111796"/>
              <a:ext cx="1455057" cy="979818"/>
            </a:xfrm>
            <a:prstGeom prst="curvedDownArrow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pt-B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5" name="CaixaDeTexto 14">
            <a:extLst>
              <a:ext uri="{FF2B5EF4-FFF2-40B4-BE49-F238E27FC236}">
                <a16:creationId xmlns="" xmlns:a16="http://schemas.microsoft.com/office/drawing/2014/main" id="{45DFF7FB-CD2C-4279-AA9A-1FC1C3BF8A31}"/>
              </a:ext>
            </a:extLst>
          </p:cNvPr>
          <p:cNvSpPr txBox="1"/>
          <p:nvPr/>
        </p:nvSpPr>
        <p:spPr>
          <a:xfrm>
            <a:off x="1861326" y="2138674"/>
            <a:ext cx="145927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pt-BR" sz="135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Óleo comestível usado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="" xmlns:a16="http://schemas.microsoft.com/office/drawing/2014/main" id="{3D3A0526-1894-48C5-83EB-268166A650A5}"/>
              </a:ext>
            </a:extLst>
          </p:cNvPr>
          <p:cNvSpPr txBox="1"/>
          <p:nvPr/>
        </p:nvSpPr>
        <p:spPr>
          <a:xfrm>
            <a:off x="5861326" y="2220883"/>
            <a:ext cx="145927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342900"/>
            <a:r>
              <a:rPr lang="pt-BR" sz="135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Embalagem PET de óleo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="" xmlns:a16="http://schemas.microsoft.com/office/drawing/2014/main" id="{69802D1F-6FB1-4F06-A4C7-E14A96889649}"/>
              </a:ext>
            </a:extLst>
          </p:cNvPr>
          <p:cNvGrpSpPr/>
          <p:nvPr/>
        </p:nvGrpSpPr>
        <p:grpSpPr>
          <a:xfrm>
            <a:off x="4975525" y="2242661"/>
            <a:ext cx="2164595" cy="3438389"/>
            <a:chOff x="5110028" y="1847209"/>
            <a:chExt cx="2886127" cy="4584519"/>
          </a:xfrm>
        </p:grpSpPr>
        <p:sp>
          <p:nvSpPr>
            <p:cNvPr id="5" name="Seta: Curva para Baixo 4">
              <a:extLst>
                <a:ext uri="{FF2B5EF4-FFF2-40B4-BE49-F238E27FC236}">
                  <a16:creationId xmlns="" xmlns:a16="http://schemas.microsoft.com/office/drawing/2014/main" id="{C6FBE660-7646-49FB-9AE7-32A6DDD988C3}"/>
                </a:ext>
              </a:extLst>
            </p:cNvPr>
            <p:cNvSpPr/>
            <p:nvPr/>
          </p:nvSpPr>
          <p:spPr>
            <a:xfrm rot="2820156">
              <a:off x="5594302" y="2102735"/>
              <a:ext cx="1508993" cy="997941"/>
            </a:xfrm>
            <a:prstGeom prst="curvedDownArrow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pt-B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6" name="Agrupar 5">
              <a:extLst>
                <a:ext uri="{FF2B5EF4-FFF2-40B4-BE49-F238E27FC236}">
                  <a16:creationId xmlns="" xmlns:a16="http://schemas.microsoft.com/office/drawing/2014/main" id="{45F7CE1C-0629-40FB-AEA9-769FD709BAAD}"/>
                </a:ext>
              </a:extLst>
            </p:cNvPr>
            <p:cNvGrpSpPr/>
            <p:nvPr/>
          </p:nvGrpSpPr>
          <p:grpSpPr>
            <a:xfrm>
              <a:off x="5110028" y="3574619"/>
              <a:ext cx="2886127" cy="2857109"/>
              <a:chOff x="5110028" y="3574619"/>
              <a:chExt cx="2886127" cy="2857109"/>
            </a:xfrm>
          </p:grpSpPr>
          <p:sp>
            <p:nvSpPr>
              <p:cNvPr id="14" name="CaixaDeTexto 13">
                <a:extLst>
                  <a:ext uri="{FF2B5EF4-FFF2-40B4-BE49-F238E27FC236}">
                    <a16:creationId xmlns="" xmlns:a16="http://schemas.microsoft.com/office/drawing/2014/main" id="{7185E2FD-99FD-4CF9-A24A-5C55475CCDEA}"/>
                  </a:ext>
                </a:extLst>
              </p:cNvPr>
              <p:cNvSpPr txBox="1"/>
              <p:nvPr/>
            </p:nvSpPr>
            <p:spPr>
              <a:xfrm>
                <a:off x="5469317" y="3574619"/>
                <a:ext cx="218972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342900"/>
                <a:r>
                  <a:rPr lang="pt-BR" sz="1500" b="1" dirty="0">
                    <a:solidFill>
                      <a:prstClr val="black"/>
                    </a:solidFill>
                    <a:latin typeface="Calibri" panose="020F0502020204030204"/>
                  </a:rPr>
                  <a:t>Acordo Setorial de Embalagens</a:t>
                </a:r>
                <a:endParaRPr lang="pt-BR" sz="15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pic>
            <p:nvPicPr>
              <p:cNvPr id="1032" name="Picture 8" descr="Image result for mma governo">
                <a:extLst>
                  <a:ext uri="{FF2B5EF4-FFF2-40B4-BE49-F238E27FC236}">
                    <a16:creationId xmlns="" xmlns:a16="http://schemas.microsoft.com/office/drawing/2014/main" id="{C50595E2-F596-41D7-818A-509086AEAA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36304" y="4463468"/>
                <a:ext cx="1627649" cy="5883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Imagem 16">
                <a:extLst>
                  <a:ext uri="{FF2B5EF4-FFF2-40B4-BE49-F238E27FC236}">
                    <a16:creationId xmlns="" xmlns:a16="http://schemas.microsoft.com/office/drawing/2014/main" id="{C45CA46E-96BD-4888-ADC1-57F22FC333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52463" y="5316256"/>
                <a:ext cx="1143692" cy="1115472"/>
              </a:xfrm>
              <a:prstGeom prst="rect">
                <a:avLst/>
              </a:prstGeom>
            </p:spPr>
          </p:pic>
          <p:pic>
            <p:nvPicPr>
              <p:cNvPr id="25" name="Imagem 21">
                <a:extLst>
                  <a:ext uri="{FF2B5EF4-FFF2-40B4-BE49-F238E27FC236}">
                    <a16:creationId xmlns="" xmlns:a16="http://schemas.microsoft.com/office/drawing/2014/main" id="{D1B09955-5AA5-4161-B5C9-282818AC6D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10028" y="5624013"/>
                <a:ext cx="1454150" cy="660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1" name="CaixaDeTexto 20">
            <a:extLst>
              <a:ext uri="{FF2B5EF4-FFF2-40B4-BE49-F238E27FC236}">
                <a16:creationId xmlns="" xmlns:a16="http://schemas.microsoft.com/office/drawing/2014/main" id="{7743D1E5-E3AA-4DE8-B387-29D5DDD59800}"/>
              </a:ext>
            </a:extLst>
          </p:cNvPr>
          <p:cNvSpPr txBox="1"/>
          <p:nvPr/>
        </p:nvSpPr>
        <p:spPr>
          <a:xfrm>
            <a:off x="280991" y="157582"/>
            <a:ext cx="5242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Logística reversa de resíduos</a:t>
            </a:r>
          </a:p>
        </p:txBody>
      </p:sp>
      <p:cxnSp>
        <p:nvCxnSpPr>
          <p:cNvPr id="26" name="Conector reto 25">
            <a:extLst>
              <a:ext uri="{FF2B5EF4-FFF2-40B4-BE49-F238E27FC236}">
                <a16:creationId xmlns="" xmlns:a16="http://schemas.microsoft.com/office/drawing/2014/main" id="{2C9C2685-8EDD-430E-80B6-636C72A4C57E}"/>
              </a:ext>
            </a:extLst>
          </p:cNvPr>
          <p:cNvCxnSpPr/>
          <p:nvPr/>
        </p:nvCxnSpPr>
        <p:spPr>
          <a:xfrm flipH="1">
            <a:off x="13850" y="673011"/>
            <a:ext cx="8091055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3" name="Imagem 22">
            <a:extLst>
              <a:ext uri="{FF2B5EF4-FFF2-40B4-BE49-F238E27FC236}">
                <a16:creationId xmlns="" xmlns:a16="http://schemas.microsoft.com/office/drawing/2014/main" id="{4DE528EE-EE3D-45C9-8EB3-26B7E0AB9EC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323" y="77129"/>
            <a:ext cx="1369802" cy="108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0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578150D1-1F37-441F-9296-CF13D1BE50B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017" y="1513652"/>
            <a:ext cx="1345976" cy="2023144"/>
          </a:xfrm>
          <a:prstGeom prst="rect">
            <a:avLst/>
          </a:prstGeom>
        </p:spPr>
      </p:pic>
      <p:grpSp>
        <p:nvGrpSpPr>
          <p:cNvPr id="10" name="Agrupar 9">
            <a:extLst>
              <a:ext uri="{FF2B5EF4-FFF2-40B4-BE49-F238E27FC236}">
                <a16:creationId xmlns="" xmlns:a16="http://schemas.microsoft.com/office/drawing/2014/main" id="{DE98C487-E619-4843-A6BC-4B6320D29E2D}"/>
              </a:ext>
            </a:extLst>
          </p:cNvPr>
          <p:cNvGrpSpPr/>
          <p:nvPr/>
        </p:nvGrpSpPr>
        <p:grpSpPr>
          <a:xfrm>
            <a:off x="1370337" y="2262882"/>
            <a:ext cx="2773854" cy="3406875"/>
            <a:chOff x="303116" y="1874176"/>
            <a:chExt cx="3698472" cy="4542500"/>
          </a:xfrm>
        </p:grpSpPr>
        <p:grpSp>
          <p:nvGrpSpPr>
            <p:cNvPr id="3" name="Agrupar 2">
              <a:extLst>
                <a:ext uri="{FF2B5EF4-FFF2-40B4-BE49-F238E27FC236}">
                  <a16:creationId xmlns="" xmlns:a16="http://schemas.microsoft.com/office/drawing/2014/main" id="{ACC3AF5B-B7CF-4709-B5EF-632DB35A699D}"/>
                </a:ext>
              </a:extLst>
            </p:cNvPr>
            <p:cNvGrpSpPr/>
            <p:nvPr/>
          </p:nvGrpSpPr>
          <p:grpSpPr>
            <a:xfrm>
              <a:off x="303116" y="3544413"/>
              <a:ext cx="3698472" cy="2872263"/>
              <a:chOff x="303116" y="3544413"/>
              <a:chExt cx="3698472" cy="2872263"/>
            </a:xfrm>
          </p:grpSpPr>
          <p:pic>
            <p:nvPicPr>
              <p:cNvPr id="9" name="Picture 2">
                <a:extLst>
                  <a:ext uri="{FF2B5EF4-FFF2-40B4-BE49-F238E27FC236}">
                    <a16:creationId xmlns="" xmlns:a16="http://schemas.microsoft.com/office/drawing/2014/main" id="{6101D2B2-6500-43DE-ACEA-2E2DBB1AA9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7435" y="5491750"/>
                <a:ext cx="2689833" cy="9249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CaixaDeTexto 12">
                <a:extLst>
                  <a:ext uri="{FF2B5EF4-FFF2-40B4-BE49-F238E27FC236}">
                    <a16:creationId xmlns="" xmlns:a16="http://schemas.microsoft.com/office/drawing/2014/main" id="{5EC8F1BF-C168-409F-A8CC-DEF011568884}"/>
                  </a:ext>
                </a:extLst>
              </p:cNvPr>
              <p:cNvSpPr txBox="1"/>
              <p:nvPr/>
            </p:nvSpPr>
            <p:spPr>
              <a:xfrm>
                <a:off x="303116" y="3544413"/>
                <a:ext cx="3698472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500" b="1" dirty="0">
                    <a:solidFill>
                      <a:schemeClr val="bg1">
                        <a:lumMod val="85000"/>
                      </a:schemeClr>
                    </a:solidFill>
                  </a:rPr>
                  <a:t>Termo de Compromisso com a SMA/SP e CETESB</a:t>
                </a:r>
              </a:p>
            </p:txBody>
          </p:sp>
          <p:pic>
            <p:nvPicPr>
              <p:cNvPr id="1026" name="Picture 2" descr="Image result for cetesb">
                <a:extLst>
                  <a:ext uri="{FF2B5EF4-FFF2-40B4-BE49-F238E27FC236}">
                    <a16:creationId xmlns="" xmlns:a16="http://schemas.microsoft.com/office/drawing/2014/main" id="{912897FB-A7DA-46E2-9AC6-E161FB6988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28107" y="4394689"/>
                <a:ext cx="1022904" cy="7671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4" descr="Image result for secretaria de meio ambiente sp">
                <a:extLst>
                  <a:ext uri="{FF2B5EF4-FFF2-40B4-BE49-F238E27FC236}">
                    <a16:creationId xmlns="" xmlns:a16="http://schemas.microsoft.com/office/drawing/2014/main" id="{E3193E32-3C9D-4192-9993-BFAC930DCB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3192" y="4443089"/>
                <a:ext cx="1022904" cy="6290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Seta: Curva para Baixo 18">
              <a:extLst>
                <a:ext uri="{FF2B5EF4-FFF2-40B4-BE49-F238E27FC236}">
                  <a16:creationId xmlns="" xmlns:a16="http://schemas.microsoft.com/office/drawing/2014/main" id="{35B9A114-65DD-487E-B80D-A97EBA7DA8AD}"/>
                </a:ext>
              </a:extLst>
            </p:cNvPr>
            <p:cNvSpPr/>
            <p:nvPr/>
          </p:nvSpPr>
          <p:spPr>
            <a:xfrm rot="18084152" flipH="1">
              <a:off x="2082045" y="2111796"/>
              <a:ext cx="1455057" cy="979818"/>
            </a:xfrm>
            <a:prstGeom prst="curvedDownArrow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15" name="CaixaDeTexto 14">
            <a:extLst>
              <a:ext uri="{FF2B5EF4-FFF2-40B4-BE49-F238E27FC236}">
                <a16:creationId xmlns="" xmlns:a16="http://schemas.microsoft.com/office/drawing/2014/main" id="{45DFF7FB-CD2C-4279-AA9A-1FC1C3BF8A31}"/>
              </a:ext>
            </a:extLst>
          </p:cNvPr>
          <p:cNvSpPr txBox="1"/>
          <p:nvPr/>
        </p:nvSpPr>
        <p:spPr>
          <a:xfrm>
            <a:off x="1861326" y="2138674"/>
            <a:ext cx="145927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50" b="1" dirty="0">
                <a:solidFill>
                  <a:schemeClr val="bg1">
                    <a:lumMod val="85000"/>
                  </a:schemeClr>
                </a:solidFill>
              </a:rPr>
              <a:t>Óleo comestível usado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="" xmlns:a16="http://schemas.microsoft.com/office/drawing/2014/main" id="{3D3A0526-1894-48C5-83EB-268166A650A5}"/>
              </a:ext>
            </a:extLst>
          </p:cNvPr>
          <p:cNvSpPr txBox="1"/>
          <p:nvPr/>
        </p:nvSpPr>
        <p:spPr>
          <a:xfrm>
            <a:off x="5861326" y="2220883"/>
            <a:ext cx="145927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350" b="1" dirty="0">
                <a:solidFill>
                  <a:schemeClr val="accent4">
                    <a:lumMod val="50000"/>
                  </a:schemeClr>
                </a:solidFill>
              </a:rPr>
              <a:t>Embalagem PET de óleo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="" xmlns:a16="http://schemas.microsoft.com/office/drawing/2014/main" id="{69802D1F-6FB1-4F06-A4C7-E14A96889649}"/>
              </a:ext>
            </a:extLst>
          </p:cNvPr>
          <p:cNvGrpSpPr/>
          <p:nvPr/>
        </p:nvGrpSpPr>
        <p:grpSpPr>
          <a:xfrm>
            <a:off x="4975525" y="2242661"/>
            <a:ext cx="2164595" cy="3438389"/>
            <a:chOff x="5110028" y="1847209"/>
            <a:chExt cx="2886127" cy="4584519"/>
          </a:xfrm>
        </p:grpSpPr>
        <p:sp>
          <p:nvSpPr>
            <p:cNvPr id="5" name="Seta: Curva para Baixo 4">
              <a:extLst>
                <a:ext uri="{FF2B5EF4-FFF2-40B4-BE49-F238E27FC236}">
                  <a16:creationId xmlns="" xmlns:a16="http://schemas.microsoft.com/office/drawing/2014/main" id="{C6FBE660-7646-49FB-9AE7-32A6DDD988C3}"/>
                </a:ext>
              </a:extLst>
            </p:cNvPr>
            <p:cNvSpPr/>
            <p:nvPr/>
          </p:nvSpPr>
          <p:spPr>
            <a:xfrm rot="2820156">
              <a:off x="5594302" y="2102735"/>
              <a:ext cx="1508993" cy="997941"/>
            </a:xfrm>
            <a:prstGeom prst="curvedDownArrow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>
                <a:solidFill>
                  <a:schemeClr val="tx1"/>
                </a:solidFill>
              </a:endParaRPr>
            </a:p>
          </p:txBody>
        </p:sp>
        <p:grpSp>
          <p:nvGrpSpPr>
            <p:cNvPr id="6" name="Agrupar 5">
              <a:extLst>
                <a:ext uri="{FF2B5EF4-FFF2-40B4-BE49-F238E27FC236}">
                  <a16:creationId xmlns="" xmlns:a16="http://schemas.microsoft.com/office/drawing/2014/main" id="{45F7CE1C-0629-40FB-AEA9-769FD709BAAD}"/>
                </a:ext>
              </a:extLst>
            </p:cNvPr>
            <p:cNvGrpSpPr/>
            <p:nvPr/>
          </p:nvGrpSpPr>
          <p:grpSpPr>
            <a:xfrm>
              <a:off x="5110028" y="3574619"/>
              <a:ext cx="2886127" cy="2857109"/>
              <a:chOff x="5110028" y="3574619"/>
              <a:chExt cx="2886127" cy="2857109"/>
            </a:xfrm>
          </p:grpSpPr>
          <p:sp>
            <p:nvSpPr>
              <p:cNvPr id="14" name="CaixaDeTexto 13">
                <a:extLst>
                  <a:ext uri="{FF2B5EF4-FFF2-40B4-BE49-F238E27FC236}">
                    <a16:creationId xmlns="" xmlns:a16="http://schemas.microsoft.com/office/drawing/2014/main" id="{7185E2FD-99FD-4CF9-A24A-5C55475CCDEA}"/>
                  </a:ext>
                </a:extLst>
              </p:cNvPr>
              <p:cNvSpPr txBox="1"/>
              <p:nvPr/>
            </p:nvSpPr>
            <p:spPr>
              <a:xfrm>
                <a:off x="5469317" y="3574619"/>
                <a:ext cx="218972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500" b="1" dirty="0"/>
                  <a:t>Acordo Setorial de Embalagens</a:t>
                </a:r>
                <a:endParaRPr lang="pt-BR" sz="1500" dirty="0"/>
              </a:p>
            </p:txBody>
          </p:sp>
          <p:pic>
            <p:nvPicPr>
              <p:cNvPr id="1032" name="Picture 8" descr="Image result for mma governo">
                <a:extLst>
                  <a:ext uri="{FF2B5EF4-FFF2-40B4-BE49-F238E27FC236}">
                    <a16:creationId xmlns="" xmlns:a16="http://schemas.microsoft.com/office/drawing/2014/main" id="{C50595E2-F596-41D7-818A-509086AEAA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36304" y="4463468"/>
                <a:ext cx="1627649" cy="5883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Imagem 16">
                <a:extLst>
                  <a:ext uri="{FF2B5EF4-FFF2-40B4-BE49-F238E27FC236}">
                    <a16:creationId xmlns="" xmlns:a16="http://schemas.microsoft.com/office/drawing/2014/main" id="{C45CA46E-96BD-4888-ADC1-57F22FC333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52463" y="5316256"/>
                <a:ext cx="1143692" cy="1115472"/>
              </a:xfrm>
              <a:prstGeom prst="rect">
                <a:avLst/>
              </a:prstGeom>
            </p:spPr>
          </p:pic>
          <p:pic>
            <p:nvPicPr>
              <p:cNvPr id="25" name="Imagem 21">
                <a:extLst>
                  <a:ext uri="{FF2B5EF4-FFF2-40B4-BE49-F238E27FC236}">
                    <a16:creationId xmlns="" xmlns:a16="http://schemas.microsoft.com/office/drawing/2014/main" id="{D1B09955-5AA5-4161-B5C9-282818AC6D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10028" y="5624013"/>
                <a:ext cx="1454150" cy="660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3" name="CaixaDeTexto 22">
            <a:extLst>
              <a:ext uri="{FF2B5EF4-FFF2-40B4-BE49-F238E27FC236}">
                <a16:creationId xmlns="" xmlns:a16="http://schemas.microsoft.com/office/drawing/2014/main" id="{A9620DB7-4D2B-49F4-ABA4-C9F9BFFA98D6}"/>
              </a:ext>
            </a:extLst>
          </p:cNvPr>
          <p:cNvSpPr txBox="1"/>
          <p:nvPr/>
        </p:nvSpPr>
        <p:spPr>
          <a:xfrm>
            <a:off x="280991" y="157582"/>
            <a:ext cx="5242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Logística reversa de resíduos</a:t>
            </a:r>
          </a:p>
        </p:txBody>
      </p:sp>
      <p:cxnSp>
        <p:nvCxnSpPr>
          <p:cNvPr id="27" name="Conector reto 26">
            <a:extLst>
              <a:ext uri="{FF2B5EF4-FFF2-40B4-BE49-F238E27FC236}">
                <a16:creationId xmlns="" xmlns:a16="http://schemas.microsoft.com/office/drawing/2014/main" id="{78114BD3-010F-418B-81B8-4CD9C32D91D0}"/>
              </a:ext>
            </a:extLst>
          </p:cNvPr>
          <p:cNvCxnSpPr/>
          <p:nvPr/>
        </p:nvCxnSpPr>
        <p:spPr>
          <a:xfrm flipH="1">
            <a:off x="13850" y="673011"/>
            <a:ext cx="8091055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8" name="Imagem 27">
            <a:extLst>
              <a:ext uri="{FF2B5EF4-FFF2-40B4-BE49-F238E27FC236}">
                <a16:creationId xmlns="" xmlns:a16="http://schemas.microsoft.com/office/drawing/2014/main" id="{B6FB4D60-D8A1-44A1-A689-283DA36A4C6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323" y="77129"/>
            <a:ext cx="1369802" cy="1084236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="" xmlns:a16="http://schemas.microsoft.com/office/drawing/2014/main" id="{3E8C31BE-4057-477B-B6A6-8DA258EC59E1}"/>
              </a:ext>
            </a:extLst>
          </p:cNvPr>
          <p:cNvSpPr txBox="1"/>
          <p:nvPr/>
        </p:nvSpPr>
        <p:spPr>
          <a:xfrm>
            <a:off x="313047" y="1033699"/>
            <a:ext cx="547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342900">
              <a:buFont typeface="Wingdings" panose="05000000000000000000" pitchFamily="2" charset="2"/>
              <a:buChar char="q"/>
            </a:pPr>
            <a:r>
              <a:rPr lang="pt-BR" sz="1600" b="1" dirty="0">
                <a:solidFill>
                  <a:srgbClr val="E7E6E6">
                    <a:lumMod val="2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Logística reversa na cadeia do óleo vegetal</a:t>
            </a:r>
          </a:p>
        </p:txBody>
      </p:sp>
    </p:spTree>
    <p:extLst>
      <p:ext uri="{BB962C8B-B14F-4D97-AF65-F5344CB8AC3E}">
        <p14:creationId xmlns:p14="http://schemas.microsoft.com/office/powerpoint/2010/main" val="40008627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926566" y="1939576"/>
            <a:ext cx="5290869" cy="38087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514350">
              <a:defRPr/>
            </a:pPr>
            <a:r>
              <a:rPr lang="pt-BR" sz="2475" b="1" dirty="0">
                <a:solidFill>
                  <a:schemeClr val="accent4">
                    <a:lumMod val="50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COALIZÃO </a:t>
            </a:r>
            <a:r>
              <a:rPr lang="pt-BR" sz="2475" dirty="0">
                <a:solidFill>
                  <a:schemeClr val="accent4">
                    <a:lumMod val="50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EMBALAGENS</a:t>
            </a:r>
          </a:p>
        </p:txBody>
      </p:sp>
      <p:cxnSp>
        <p:nvCxnSpPr>
          <p:cNvPr id="4" name="Conector reto 12"/>
          <p:cNvCxnSpPr/>
          <p:nvPr/>
        </p:nvCxnSpPr>
        <p:spPr>
          <a:xfrm>
            <a:off x="2608898" y="2320450"/>
            <a:ext cx="3926205" cy="22892"/>
          </a:xfrm>
          <a:prstGeom prst="line">
            <a:avLst/>
          </a:prstGeom>
          <a:ln w="47625" cap="rnd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17"/>
          <p:cNvCxnSpPr/>
          <p:nvPr/>
        </p:nvCxnSpPr>
        <p:spPr>
          <a:xfrm>
            <a:off x="2608898" y="1915028"/>
            <a:ext cx="3926205" cy="1653"/>
          </a:xfrm>
          <a:prstGeom prst="line">
            <a:avLst/>
          </a:prstGeom>
          <a:ln w="47625" cap="rnd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7" name="Grupo 96"/>
          <p:cNvGrpSpPr/>
          <p:nvPr/>
        </p:nvGrpSpPr>
        <p:grpSpPr>
          <a:xfrm>
            <a:off x="3576069" y="2456411"/>
            <a:ext cx="1991862" cy="585788"/>
            <a:chOff x="4318497" y="1247099"/>
            <a:chExt cx="3541088" cy="1041401"/>
          </a:xfrm>
        </p:grpSpPr>
        <p:sp>
          <p:nvSpPr>
            <p:cNvPr id="20" name="CaixaDeTexto 19"/>
            <p:cNvSpPr txBox="1"/>
            <p:nvPr/>
          </p:nvSpPr>
          <p:spPr>
            <a:xfrm>
              <a:off x="4388895" y="1407556"/>
              <a:ext cx="3373284" cy="752343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 defTabSz="514350">
                <a:lnSpc>
                  <a:spcPts val="1125"/>
                </a:lnSpc>
                <a:defRPr/>
              </a:pPr>
              <a:r>
                <a:rPr lang="pt-BR" sz="1125" b="1" dirty="0">
                  <a:solidFill>
                    <a:schemeClr val="accent1"/>
                  </a:solidFill>
                  <a:latin typeface="Century Gothic" panose="020B0502020202020204"/>
                  <a:cs typeface="Arial" pitchFamily="34" charset="0"/>
                </a:rPr>
                <a:t>Grupo</a:t>
              </a:r>
              <a:r>
                <a:rPr lang="pt-BR" sz="1125" dirty="0">
                  <a:solidFill>
                    <a:schemeClr val="accent1"/>
                  </a:solidFill>
                  <a:latin typeface="Century Gothic" panose="020B0502020202020204"/>
                  <a:cs typeface="Arial" pitchFamily="34" charset="0"/>
                </a:rPr>
                <a:t> formado por parte do </a:t>
              </a:r>
              <a:r>
                <a:rPr lang="pt-BR" sz="1125" b="1" dirty="0">
                  <a:solidFill>
                    <a:schemeClr val="accent1"/>
                  </a:solidFill>
                  <a:latin typeface="Century Gothic" panose="020B0502020202020204"/>
                  <a:cs typeface="Arial" pitchFamily="34" charset="0"/>
                </a:rPr>
                <a:t>setor empresarial </a:t>
              </a:r>
            </a:p>
            <a:p>
              <a:pPr algn="ctr" defTabSz="514350">
                <a:lnSpc>
                  <a:spcPts val="1125"/>
                </a:lnSpc>
                <a:defRPr/>
              </a:pPr>
              <a:r>
                <a:rPr lang="pt-BR" sz="1125" b="1" dirty="0">
                  <a:solidFill>
                    <a:schemeClr val="accent1"/>
                  </a:solidFill>
                  <a:latin typeface="Century Gothic" panose="020B0502020202020204"/>
                  <a:cs typeface="Arial" pitchFamily="34" charset="0"/>
                </a:rPr>
                <a:t>do país</a:t>
              </a:r>
            </a:p>
          </p:txBody>
        </p:sp>
        <p:sp>
          <p:nvSpPr>
            <p:cNvPr id="21" name="Retângulo 20"/>
            <p:cNvSpPr/>
            <p:nvPr/>
          </p:nvSpPr>
          <p:spPr>
            <a:xfrm>
              <a:off x="4318497" y="1247099"/>
              <a:ext cx="3541088" cy="1041401"/>
            </a:xfrm>
            <a:prstGeom prst="rect">
              <a:avLst/>
            </a:prstGeom>
            <a:noFill/>
            <a:ln w="47625" cap="rnd" cmpd="sng" algn="ctr">
              <a:solidFill>
                <a:schemeClr val="accent4">
                  <a:lumMod val="60000"/>
                  <a:lumOff val="40000"/>
                </a:schemeClr>
              </a:solidFill>
              <a:prstDash val="sysDot"/>
            </a:ln>
            <a:effectLst/>
          </p:spPr>
          <p:txBody>
            <a:bodyPr rtlCol="0" anchor="ctr"/>
            <a:lstStyle/>
            <a:p>
              <a:pPr algn="ctr" defTabSz="514350">
                <a:defRPr/>
              </a:pPr>
              <a:endParaRPr lang="pt-BR" sz="1013" kern="0">
                <a:solidFill>
                  <a:prstClr val="black"/>
                </a:solidFill>
                <a:latin typeface="Calibri"/>
                <a:ea typeface=""/>
                <a:cs typeface=""/>
              </a:endParaRPr>
            </a:p>
          </p:txBody>
        </p:sp>
      </p:grpSp>
      <p:pic>
        <p:nvPicPr>
          <p:cNvPr id="22" name="Imagem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7106" y="2512981"/>
            <a:ext cx="2664620" cy="314246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CaixaDeTexto 22"/>
          <p:cNvSpPr txBox="1"/>
          <p:nvPr/>
        </p:nvSpPr>
        <p:spPr>
          <a:xfrm>
            <a:off x="5827529" y="3308965"/>
            <a:ext cx="1492344" cy="10259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514350">
              <a:lnSpc>
                <a:spcPts val="1013"/>
              </a:lnSpc>
              <a:defRPr/>
            </a:pPr>
            <a:r>
              <a:rPr lang="pt-BR" sz="1013" dirty="0">
                <a:solidFill>
                  <a:srgbClr val="E14135"/>
                </a:solidFill>
                <a:latin typeface="Century Gothic" panose="020B0502020202020204" pitchFamily="34" charset="0"/>
                <a:cs typeface="Arial" pitchFamily="34" charset="0"/>
              </a:rPr>
              <a:t>São </a:t>
            </a:r>
            <a:r>
              <a:rPr lang="pt-BR" sz="1013" b="1" dirty="0">
                <a:solidFill>
                  <a:srgbClr val="E14135"/>
                </a:solidFill>
                <a:latin typeface="Century Gothic" panose="020B0502020202020204" pitchFamily="34" charset="0"/>
                <a:cs typeface="Arial" pitchFamily="34" charset="0"/>
              </a:rPr>
              <a:t>produtores, usuários, importadores e comerciantes </a:t>
            </a:r>
            <a:r>
              <a:rPr lang="pt-BR" sz="1013" dirty="0">
                <a:solidFill>
                  <a:srgbClr val="E14135"/>
                </a:solidFill>
                <a:latin typeface="Century Gothic" panose="020B0502020202020204" pitchFamily="34" charset="0"/>
                <a:cs typeface="Arial" pitchFamily="34" charset="0"/>
              </a:rPr>
              <a:t>de produtos não perigosos, e representam cerca de </a:t>
            </a:r>
            <a:r>
              <a:rPr lang="pt-BR" sz="1013" b="1" dirty="0">
                <a:solidFill>
                  <a:srgbClr val="E14135"/>
                </a:solidFill>
                <a:latin typeface="Century Gothic" panose="020B0502020202020204" pitchFamily="34" charset="0"/>
                <a:cs typeface="Arial" pitchFamily="34" charset="0"/>
              </a:rPr>
              <a:t>60% do setor de embalagens brasileiro</a:t>
            </a:r>
          </a:p>
        </p:txBody>
      </p:sp>
      <p:grpSp>
        <p:nvGrpSpPr>
          <p:cNvPr id="94" name="Grupo 93"/>
          <p:cNvGrpSpPr/>
          <p:nvPr/>
        </p:nvGrpSpPr>
        <p:grpSpPr>
          <a:xfrm>
            <a:off x="1367860" y="2514710"/>
            <a:ext cx="2710139" cy="2834283"/>
            <a:chOff x="221335" y="1384203"/>
            <a:chExt cx="4818024" cy="5038725"/>
          </a:xfrm>
        </p:grpSpPr>
        <p:pic>
          <p:nvPicPr>
            <p:cNvPr id="69" name="Imagem 6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7812" t="18610" b="7917"/>
            <a:stretch/>
          </p:blipFill>
          <p:spPr>
            <a:xfrm>
              <a:off x="267334" y="1384203"/>
              <a:ext cx="4772025" cy="5038725"/>
            </a:xfrm>
            <a:prstGeom prst="rect">
              <a:avLst/>
            </a:prstGeom>
          </p:spPr>
        </p:pic>
        <p:pic>
          <p:nvPicPr>
            <p:cNvPr id="70" name="Imagem 6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7188" t="23611" r="5729" b="17084"/>
            <a:stretch/>
          </p:blipFill>
          <p:spPr>
            <a:xfrm>
              <a:off x="221335" y="1727103"/>
              <a:ext cx="4305301" cy="4067175"/>
            </a:xfrm>
            <a:prstGeom prst="rect">
              <a:avLst/>
            </a:prstGeom>
          </p:spPr>
        </p:pic>
        <p:sp>
          <p:nvSpPr>
            <p:cNvPr id="71" name="Elipse 17"/>
            <p:cNvSpPr/>
            <p:nvPr/>
          </p:nvSpPr>
          <p:spPr>
            <a:xfrm>
              <a:off x="2573162" y="5162385"/>
              <a:ext cx="143958" cy="143958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514350">
                <a:defRPr/>
              </a:pPr>
              <a:endParaRPr lang="pt-BR" sz="1013" kern="0">
                <a:solidFill>
                  <a:prstClr val="white"/>
                </a:solidFill>
                <a:latin typeface="Calibri"/>
                <a:ea typeface=""/>
                <a:cs typeface=""/>
              </a:endParaRPr>
            </a:p>
          </p:txBody>
        </p:sp>
        <p:sp>
          <p:nvSpPr>
            <p:cNvPr id="72" name="Elipse 18"/>
            <p:cNvSpPr/>
            <p:nvPr/>
          </p:nvSpPr>
          <p:spPr>
            <a:xfrm>
              <a:off x="2982737" y="3676485"/>
              <a:ext cx="143958" cy="143958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514350">
                <a:defRPr/>
              </a:pPr>
              <a:endParaRPr lang="pt-BR" sz="1013" kern="0">
                <a:solidFill>
                  <a:prstClr val="white"/>
                </a:solidFill>
                <a:latin typeface="Calibri"/>
                <a:ea typeface=""/>
                <a:cs typeface=""/>
              </a:endParaRPr>
            </a:p>
          </p:txBody>
        </p:sp>
        <p:sp>
          <p:nvSpPr>
            <p:cNvPr id="73" name="Elipse 19"/>
            <p:cNvSpPr/>
            <p:nvPr/>
          </p:nvSpPr>
          <p:spPr>
            <a:xfrm>
              <a:off x="1696862" y="2409660"/>
              <a:ext cx="143958" cy="143958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514350">
                <a:defRPr/>
              </a:pPr>
              <a:endParaRPr lang="pt-BR" sz="1013" kern="0">
                <a:solidFill>
                  <a:prstClr val="white"/>
                </a:solidFill>
                <a:latin typeface="Calibri"/>
                <a:ea typeface=""/>
                <a:cs typeface=""/>
              </a:endParaRPr>
            </a:p>
          </p:txBody>
        </p:sp>
        <p:sp>
          <p:nvSpPr>
            <p:cNvPr id="74" name="Elipse 20"/>
            <p:cNvSpPr/>
            <p:nvPr/>
          </p:nvSpPr>
          <p:spPr>
            <a:xfrm>
              <a:off x="2135012" y="3638385"/>
              <a:ext cx="143958" cy="143958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514350">
                <a:defRPr/>
              </a:pPr>
              <a:endParaRPr lang="pt-BR" sz="1013" kern="0">
                <a:solidFill>
                  <a:prstClr val="white"/>
                </a:solidFill>
                <a:latin typeface="Calibri"/>
                <a:ea typeface=""/>
                <a:cs typeface=""/>
              </a:endParaRPr>
            </a:p>
          </p:txBody>
        </p:sp>
        <p:sp>
          <p:nvSpPr>
            <p:cNvPr id="75" name="Elipse 21"/>
            <p:cNvSpPr/>
            <p:nvPr/>
          </p:nvSpPr>
          <p:spPr>
            <a:xfrm>
              <a:off x="4001912" y="2514435"/>
              <a:ext cx="143958" cy="143958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514350">
                <a:defRPr/>
              </a:pPr>
              <a:endParaRPr lang="pt-BR" sz="1013" kern="0">
                <a:solidFill>
                  <a:prstClr val="white"/>
                </a:solidFill>
                <a:latin typeface="Calibri"/>
                <a:ea typeface=""/>
                <a:cs typeface=""/>
              </a:endParaRPr>
            </a:p>
          </p:txBody>
        </p:sp>
        <p:sp>
          <p:nvSpPr>
            <p:cNvPr id="76" name="Elipse 22"/>
            <p:cNvSpPr/>
            <p:nvPr/>
          </p:nvSpPr>
          <p:spPr>
            <a:xfrm>
              <a:off x="4230512" y="2733510"/>
              <a:ext cx="143958" cy="143958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514350">
                <a:defRPr/>
              </a:pPr>
              <a:endParaRPr lang="pt-BR" sz="1013" kern="0">
                <a:solidFill>
                  <a:prstClr val="white"/>
                </a:solidFill>
                <a:latin typeface="Calibri"/>
                <a:ea typeface=""/>
                <a:cs typeface=""/>
              </a:endParaRPr>
            </a:p>
          </p:txBody>
        </p:sp>
        <p:sp>
          <p:nvSpPr>
            <p:cNvPr id="77" name="Elipse 23"/>
            <p:cNvSpPr/>
            <p:nvPr/>
          </p:nvSpPr>
          <p:spPr>
            <a:xfrm>
              <a:off x="4297187" y="2933535"/>
              <a:ext cx="143958" cy="143958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514350">
                <a:defRPr/>
              </a:pPr>
              <a:endParaRPr lang="pt-BR" sz="1013" kern="0">
                <a:solidFill>
                  <a:prstClr val="white"/>
                </a:solidFill>
                <a:latin typeface="Calibri"/>
                <a:ea typeface=""/>
                <a:cs typeface=""/>
              </a:endParaRPr>
            </a:p>
          </p:txBody>
        </p:sp>
        <p:sp>
          <p:nvSpPr>
            <p:cNvPr id="78" name="Elipse 24"/>
            <p:cNvSpPr/>
            <p:nvPr/>
          </p:nvSpPr>
          <p:spPr>
            <a:xfrm>
              <a:off x="3763787" y="3581235"/>
              <a:ext cx="143958" cy="143958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514350">
                <a:defRPr/>
              </a:pPr>
              <a:endParaRPr lang="pt-BR" sz="1013" kern="0">
                <a:solidFill>
                  <a:prstClr val="white"/>
                </a:solidFill>
                <a:latin typeface="Calibri"/>
                <a:ea typeface=""/>
                <a:cs typeface=""/>
              </a:endParaRPr>
            </a:p>
          </p:txBody>
        </p:sp>
        <p:sp>
          <p:nvSpPr>
            <p:cNvPr id="79" name="Elipse 25"/>
            <p:cNvSpPr/>
            <p:nvPr/>
          </p:nvSpPr>
          <p:spPr>
            <a:xfrm>
              <a:off x="2554112" y="4705185"/>
              <a:ext cx="143958" cy="143958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514350">
                <a:defRPr/>
              </a:pPr>
              <a:endParaRPr lang="pt-BR" sz="1013" kern="0">
                <a:solidFill>
                  <a:prstClr val="white"/>
                </a:solidFill>
                <a:latin typeface="Calibri"/>
                <a:ea typeface=""/>
                <a:cs typeface=""/>
              </a:endParaRPr>
            </a:p>
          </p:txBody>
        </p:sp>
        <p:sp>
          <p:nvSpPr>
            <p:cNvPr id="80" name="Elipse 26"/>
            <p:cNvSpPr/>
            <p:nvPr/>
          </p:nvSpPr>
          <p:spPr>
            <a:xfrm>
              <a:off x="3049412" y="4486110"/>
              <a:ext cx="143958" cy="143958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514350">
                <a:defRPr/>
              </a:pPr>
              <a:endParaRPr lang="pt-BR" sz="1013" kern="0">
                <a:solidFill>
                  <a:prstClr val="white"/>
                </a:solidFill>
                <a:latin typeface="Calibri"/>
                <a:ea typeface=""/>
                <a:cs typeface=""/>
              </a:endParaRPr>
            </a:p>
          </p:txBody>
        </p:sp>
        <p:sp>
          <p:nvSpPr>
            <p:cNvPr id="81" name="Elipse 27"/>
            <p:cNvSpPr/>
            <p:nvPr/>
          </p:nvSpPr>
          <p:spPr>
            <a:xfrm>
              <a:off x="3420887" y="4381335"/>
              <a:ext cx="143958" cy="143958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514350">
                <a:defRPr/>
              </a:pPr>
              <a:endParaRPr lang="pt-BR" sz="1013" kern="0">
                <a:solidFill>
                  <a:prstClr val="white"/>
                </a:solidFill>
                <a:latin typeface="Calibri"/>
                <a:ea typeface=""/>
                <a:cs typeface=""/>
              </a:endParaRPr>
            </a:p>
          </p:txBody>
        </p:sp>
        <p:sp>
          <p:nvSpPr>
            <p:cNvPr id="82" name="Elipse 28"/>
            <p:cNvSpPr/>
            <p:nvPr/>
          </p:nvSpPr>
          <p:spPr>
            <a:xfrm>
              <a:off x="3247097" y="4155581"/>
              <a:ext cx="143958" cy="143958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514350">
                <a:defRPr/>
              </a:pPr>
              <a:endParaRPr lang="pt-BR" sz="1013" kern="0">
                <a:solidFill>
                  <a:prstClr val="white"/>
                </a:solidFill>
                <a:latin typeface="Calibri"/>
                <a:ea typeface=""/>
                <a:cs typeface=""/>
              </a:endParaRPr>
            </a:p>
          </p:txBody>
        </p:sp>
      </p:grpSp>
      <p:pic>
        <p:nvPicPr>
          <p:cNvPr id="89" name="Imagem 8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528" t="34074" r="22083" b="8704"/>
          <a:stretch/>
        </p:blipFill>
        <p:spPr>
          <a:xfrm>
            <a:off x="3755653" y="3433895"/>
            <a:ext cx="938189" cy="867966"/>
          </a:xfrm>
          <a:prstGeom prst="rect">
            <a:avLst/>
          </a:prstGeom>
        </p:spPr>
      </p:pic>
      <p:pic>
        <p:nvPicPr>
          <p:cNvPr id="87" name="Imagem 8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8003" y="3579180"/>
            <a:ext cx="2006036" cy="2462809"/>
          </a:xfrm>
          <a:prstGeom prst="rect">
            <a:avLst/>
          </a:prstGeom>
        </p:spPr>
      </p:pic>
      <p:sp>
        <p:nvSpPr>
          <p:cNvPr id="88" name="Retângulo 87"/>
          <p:cNvSpPr/>
          <p:nvPr/>
        </p:nvSpPr>
        <p:spPr>
          <a:xfrm>
            <a:off x="4137873" y="3919492"/>
            <a:ext cx="1305707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14350">
              <a:defRPr/>
            </a:pPr>
            <a:r>
              <a:rPr lang="pt-BR" sz="900" dirty="0">
                <a:solidFill>
                  <a:prstClr val="white"/>
                </a:solidFill>
                <a:latin typeface="Century Gothic" panose="020B0502020202020204"/>
                <a:cs typeface="Arial" panose="020B0604020202020204" pitchFamily="34" charset="0"/>
              </a:rPr>
              <a:t>Priorizando as </a:t>
            </a:r>
            <a:r>
              <a:rPr lang="pt-BR" sz="900" b="1" dirty="0">
                <a:solidFill>
                  <a:prstClr val="white"/>
                </a:solidFill>
                <a:latin typeface="Century Gothic" panose="020B0502020202020204"/>
                <a:cs typeface="Arial" panose="020B0604020202020204" pitchFamily="34" charset="0"/>
              </a:rPr>
              <a:t>12 Capitais, selecionadas na Fase 1</a:t>
            </a:r>
            <a:r>
              <a:rPr lang="pt-BR" sz="900" dirty="0">
                <a:solidFill>
                  <a:prstClr val="white"/>
                </a:solidFill>
                <a:latin typeface="Century Gothic" panose="020B0502020202020204"/>
                <a:cs typeface="Arial" panose="020B0604020202020204" pitchFamily="34" charset="0"/>
              </a:rPr>
              <a:t> e considerando </a:t>
            </a:r>
            <a:r>
              <a:rPr lang="pt-BR" sz="900" b="1" dirty="0">
                <a:solidFill>
                  <a:prstClr val="white"/>
                </a:solidFill>
                <a:latin typeface="Century Gothic" panose="020B0502020202020204"/>
                <a:cs typeface="Arial" panose="020B0604020202020204" pitchFamily="34" charset="0"/>
              </a:rPr>
              <a:t>as regiões metropolitanas</a:t>
            </a:r>
          </a:p>
        </p:txBody>
      </p:sp>
      <p:sp>
        <p:nvSpPr>
          <p:cNvPr id="90" name="Retângulo 89"/>
          <p:cNvSpPr/>
          <p:nvPr/>
        </p:nvSpPr>
        <p:spPr>
          <a:xfrm>
            <a:off x="3641416" y="3579180"/>
            <a:ext cx="898541" cy="40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14350">
              <a:defRPr/>
            </a:pPr>
            <a:r>
              <a:rPr lang="pt-BR" sz="1013" b="1" dirty="0">
                <a:solidFill>
                  <a:prstClr val="white"/>
                </a:solidFill>
                <a:latin typeface="Century Gothic" panose="020B0502020202020204"/>
                <a:cs typeface="Arial" panose="020B0604020202020204" pitchFamily="34" charset="0"/>
              </a:rPr>
              <a:t>META  </a:t>
            </a:r>
          </a:p>
          <a:p>
            <a:pPr algn="ctr" defTabSz="514350">
              <a:defRPr/>
            </a:pPr>
            <a:r>
              <a:rPr lang="pt-BR" sz="1013" b="1" dirty="0">
                <a:solidFill>
                  <a:prstClr val="white"/>
                </a:solidFill>
                <a:latin typeface="Century Gothic" panose="020B0502020202020204"/>
                <a:cs typeface="Arial" panose="020B0604020202020204" pitchFamily="34" charset="0"/>
              </a:rPr>
              <a:t>PNRS</a:t>
            </a:r>
          </a:p>
        </p:txBody>
      </p:sp>
      <p:cxnSp>
        <p:nvCxnSpPr>
          <p:cNvPr id="5" name="Conector de Seta Reta 4">
            <a:extLst>
              <a:ext uri="{FF2B5EF4-FFF2-40B4-BE49-F238E27FC236}">
                <a16:creationId xmlns="" xmlns:a16="http://schemas.microsoft.com/office/drawing/2014/main" id="{4BC0888F-640C-4CBC-B2AF-2A1DC61A71DA}"/>
              </a:ext>
            </a:extLst>
          </p:cNvPr>
          <p:cNvCxnSpPr/>
          <p:nvPr/>
        </p:nvCxnSpPr>
        <p:spPr>
          <a:xfrm>
            <a:off x="5227106" y="4463743"/>
            <a:ext cx="724292" cy="531638"/>
          </a:xfrm>
          <a:prstGeom prst="straightConnector1">
            <a:avLst/>
          </a:prstGeom>
          <a:ln w="127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DFDCA03D-8E89-4E04-A5C4-177555BC905B}"/>
              </a:ext>
            </a:extLst>
          </p:cNvPr>
          <p:cNvSpPr txBox="1"/>
          <p:nvPr/>
        </p:nvSpPr>
        <p:spPr>
          <a:xfrm>
            <a:off x="6031515" y="4940921"/>
            <a:ext cx="25568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100" b="1" dirty="0"/>
              <a:t>Fase I: 2012 a 2017</a:t>
            </a:r>
          </a:p>
          <a:p>
            <a:pPr algn="ctr"/>
            <a:r>
              <a:rPr lang="pt-BR" sz="2100" b="1" dirty="0"/>
              <a:t>Fase II: 2018 a 2022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7A2BECBC-461A-48A2-8933-AB9D13405C17}"/>
              </a:ext>
            </a:extLst>
          </p:cNvPr>
          <p:cNvSpPr txBox="1"/>
          <p:nvPr/>
        </p:nvSpPr>
        <p:spPr>
          <a:xfrm>
            <a:off x="348176" y="1007473"/>
            <a:ext cx="479859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pt-BR" sz="2100" b="1" dirty="0">
                <a:solidFill>
                  <a:schemeClr val="bg2">
                    <a:lumMod val="25000"/>
                  </a:schemeClr>
                </a:solidFill>
              </a:rPr>
              <a:t>Coalizão de Embalagens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B3D7E38E-5145-46B1-9A08-A312741F1B8B}"/>
              </a:ext>
            </a:extLst>
          </p:cNvPr>
          <p:cNvSpPr txBox="1"/>
          <p:nvPr/>
        </p:nvSpPr>
        <p:spPr>
          <a:xfrm>
            <a:off x="280991" y="157582"/>
            <a:ext cx="5242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Logística reversa de resíduos</a:t>
            </a:r>
          </a:p>
        </p:txBody>
      </p:sp>
      <p:cxnSp>
        <p:nvCxnSpPr>
          <p:cNvPr id="38" name="Conector reto 37">
            <a:extLst>
              <a:ext uri="{FF2B5EF4-FFF2-40B4-BE49-F238E27FC236}">
                <a16:creationId xmlns="" xmlns:a16="http://schemas.microsoft.com/office/drawing/2014/main" id="{A08B3E31-A188-4596-9985-0C3151459876}"/>
              </a:ext>
            </a:extLst>
          </p:cNvPr>
          <p:cNvCxnSpPr/>
          <p:nvPr/>
        </p:nvCxnSpPr>
        <p:spPr>
          <a:xfrm flipH="1">
            <a:off x="13850" y="673011"/>
            <a:ext cx="8091055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39" name="Imagem 38">
            <a:extLst>
              <a:ext uri="{FF2B5EF4-FFF2-40B4-BE49-F238E27FC236}">
                <a16:creationId xmlns="" xmlns:a16="http://schemas.microsoft.com/office/drawing/2014/main" id="{CEF666C7-B8AA-4245-A528-405879898AA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323" y="77129"/>
            <a:ext cx="1369802" cy="108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2550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FBC47D6B-EC4B-4032-BF7E-23D2F8055D74}"/>
              </a:ext>
            </a:extLst>
          </p:cNvPr>
          <p:cNvSpPr txBox="1"/>
          <p:nvPr/>
        </p:nvSpPr>
        <p:spPr>
          <a:xfrm>
            <a:off x="143508" y="943609"/>
            <a:ext cx="712209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pt-BR" sz="2100" b="1" dirty="0">
                <a:solidFill>
                  <a:schemeClr val="accent1">
                    <a:lumMod val="50000"/>
                  </a:schemeClr>
                </a:solidFill>
              </a:rPr>
              <a:t>Coalizão Empresarial de Embalagens</a:t>
            </a:r>
          </a:p>
        </p:txBody>
      </p:sp>
      <p:pic>
        <p:nvPicPr>
          <p:cNvPr id="18" name="Picture 2" descr="Image result for MMA logotipo ministério">
            <a:extLst>
              <a:ext uri="{FF2B5EF4-FFF2-40B4-BE49-F238E27FC236}">
                <a16:creationId xmlns="" xmlns:a16="http://schemas.microsoft.com/office/drawing/2014/main" id="{8C6D3969-161D-400D-97EA-331598976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22" y="4880135"/>
            <a:ext cx="740547" cy="49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Image result for CEMPRE logotipo">
            <a:extLst>
              <a:ext uri="{FF2B5EF4-FFF2-40B4-BE49-F238E27FC236}">
                <a16:creationId xmlns="" xmlns:a16="http://schemas.microsoft.com/office/drawing/2014/main" id="{A52A2729-F28E-484D-8146-6F9CD5319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17" y="4315356"/>
            <a:ext cx="1033147" cy="24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Image result for associação brasileira de embalagem">
            <a:extLst>
              <a:ext uri="{FF2B5EF4-FFF2-40B4-BE49-F238E27FC236}">
                <a16:creationId xmlns="" xmlns:a16="http://schemas.microsoft.com/office/drawing/2014/main" id="{B32E1D5B-3109-405C-A0F1-46F5E87A9B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8" t="23333" r="22604" b="27359"/>
          <a:stretch/>
        </p:blipFill>
        <p:spPr bwMode="auto">
          <a:xfrm>
            <a:off x="7285082" y="4012504"/>
            <a:ext cx="876366" cy="43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m 20">
            <a:extLst>
              <a:ext uri="{FF2B5EF4-FFF2-40B4-BE49-F238E27FC236}">
                <a16:creationId xmlns="" xmlns:a16="http://schemas.microsoft.com/office/drawing/2014/main" id="{06F4FD23-6797-4957-8F3A-4793C111ED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6111" y="3231063"/>
            <a:ext cx="978493" cy="536072"/>
          </a:xfrm>
          <a:prstGeom prst="rect">
            <a:avLst/>
          </a:prstGeom>
        </p:spPr>
      </p:pic>
      <p:pic>
        <p:nvPicPr>
          <p:cNvPr id="22" name="Picture 10" descr="Image result for inesfa">
            <a:extLst>
              <a:ext uri="{FF2B5EF4-FFF2-40B4-BE49-F238E27FC236}">
                <a16:creationId xmlns="" xmlns:a16="http://schemas.microsoft.com/office/drawing/2014/main" id="{29331092-F476-4767-A76C-D74410EB7D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1" b="13639"/>
          <a:stretch/>
        </p:blipFill>
        <p:spPr bwMode="auto">
          <a:xfrm>
            <a:off x="709983" y="2621396"/>
            <a:ext cx="821444" cy="62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Image result for ancat">
            <a:extLst>
              <a:ext uri="{FF2B5EF4-FFF2-40B4-BE49-F238E27FC236}">
                <a16:creationId xmlns="" xmlns:a16="http://schemas.microsoft.com/office/drawing/2014/main" id="{F1779969-A6DC-441A-80BE-7F2BD23E6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002" y="4922764"/>
            <a:ext cx="1115007" cy="372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m 23">
            <a:extLst>
              <a:ext uri="{FF2B5EF4-FFF2-40B4-BE49-F238E27FC236}">
                <a16:creationId xmlns="" xmlns:a16="http://schemas.microsoft.com/office/drawing/2014/main" id="{FDEAE004-5E50-498E-8B5C-B1EAD10CA57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761" b="13514"/>
          <a:stretch/>
        </p:blipFill>
        <p:spPr>
          <a:xfrm>
            <a:off x="4649560" y="3989544"/>
            <a:ext cx="880302" cy="559339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="" xmlns:a16="http://schemas.microsoft.com/office/drawing/2014/main" id="{0EABB550-6428-4EEF-810D-B1B234C54C5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049"/>
          <a:stretch/>
        </p:blipFill>
        <p:spPr>
          <a:xfrm>
            <a:off x="3467930" y="3980141"/>
            <a:ext cx="766593" cy="541433"/>
          </a:xfrm>
          <a:prstGeom prst="rect">
            <a:avLst/>
          </a:prstGeom>
        </p:spPr>
      </p:pic>
      <p:pic>
        <p:nvPicPr>
          <p:cNvPr id="26" name="Picture 16" descr="Image result for associação brasileira de aluminio">
            <a:extLst>
              <a:ext uri="{FF2B5EF4-FFF2-40B4-BE49-F238E27FC236}">
                <a16:creationId xmlns="" xmlns:a16="http://schemas.microsoft.com/office/drawing/2014/main" id="{59518B60-6B33-42B8-9F34-73D6B8E86A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2" b="13452"/>
          <a:stretch/>
        </p:blipFill>
        <p:spPr bwMode="auto">
          <a:xfrm>
            <a:off x="7369907" y="3251594"/>
            <a:ext cx="631910" cy="476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m 26">
            <a:extLst>
              <a:ext uri="{FF2B5EF4-FFF2-40B4-BE49-F238E27FC236}">
                <a16:creationId xmlns="" xmlns:a16="http://schemas.microsoft.com/office/drawing/2014/main" id="{5FDBC63F-122F-4318-A690-DCBE17E8F6D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9627" t="14389" r="32776" b="17906"/>
          <a:stretch/>
        </p:blipFill>
        <p:spPr>
          <a:xfrm>
            <a:off x="708488" y="3500101"/>
            <a:ext cx="1008636" cy="382586"/>
          </a:xfrm>
          <a:prstGeom prst="rect">
            <a:avLst/>
          </a:prstGeom>
        </p:spPr>
      </p:pic>
      <p:pic>
        <p:nvPicPr>
          <p:cNvPr id="28" name="Picture 20" descr="Image result for abimapi logo">
            <a:extLst>
              <a:ext uri="{FF2B5EF4-FFF2-40B4-BE49-F238E27FC236}">
                <a16:creationId xmlns="" xmlns:a16="http://schemas.microsoft.com/office/drawing/2014/main" id="{B3D98F4E-888C-405A-8815-DE818945D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494" y="2566338"/>
            <a:ext cx="1209465" cy="34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2" descr="Image result for abinam">
            <a:extLst>
              <a:ext uri="{FF2B5EF4-FFF2-40B4-BE49-F238E27FC236}">
                <a16:creationId xmlns="" xmlns:a16="http://schemas.microsoft.com/office/drawing/2014/main" id="{C9058E5C-F086-4A76-ADF6-B5A9DE307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557" y="2731941"/>
            <a:ext cx="797975" cy="436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4" descr="Image result for associação produtos para animais de estimação">
            <a:extLst>
              <a:ext uri="{FF2B5EF4-FFF2-40B4-BE49-F238E27FC236}">
                <a16:creationId xmlns="" xmlns:a16="http://schemas.microsoft.com/office/drawing/2014/main" id="{95E48DCD-6773-42F0-B119-60691BB2C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825" y="1938642"/>
            <a:ext cx="1112610" cy="32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6" descr="Image result for associação produtos de limpeza">
            <a:extLst>
              <a:ext uri="{FF2B5EF4-FFF2-40B4-BE49-F238E27FC236}">
                <a16:creationId xmlns="" xmlns:a16="http://schemas.microsoft.com/office/drawing/2014/main" id="{22F24BB3-C6FA-4E4C-BEF8-131ABD0D0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324" y="3490888"/>
            <a:ext cx="939351" cy="35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0" descr="Image result for associação proteína anima">
            <a:extLst>
              <a:ext uri="{FF2B5EF4-FFF2-40B4-BE49-F238E27FC236}">
                <a16:creationId xmlns="" xmlns:a16="http://schemas.microsoft.com/office/drawing/2014/main" id="{1B3CFC9D-C336-466E-A3CE-551F98674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044" y="1892082"/>
            <a:ext cx="1258068" cy="23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2" descr="Image result for associação brasileira de bebidas">
            <a:extLst>
              <a:ext uri="{FF2B5EF4-FFF2-40B4-BE49-F238E27FC236}">
                <a16:creationId xmlns="" xmlns:a16="http://schemas.microsoft.com/office/drawing/2014/main" id="{6474BFF7-FE45-4000-8A99-7AEF3AD10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061" y="2543747"/>
            <a:ext cx="916739" cy="38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 descr="Image result for associação brasileira de bebidas">
            <a:extLst>
              <a:ext uri="{FF2B5EF4-FFF2-40B4-BE49-F238E27FC236}">
                <a16:creationId xmlns="" xmlns:a16="http://schemas.microsoft.com/office/drawing/2014/main" id="{9877002B-C9EA-46C2-83E6-8CE619337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165" y="1922156"/>
            <a:ext cx="814967" cy="41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6" descr="Image result for &quot;associação brasileira de bebidas&quot;">
            <a:extLst>
              <a:ext uri="{FF2B5EF4-FFF2-40B4-BE49-F238E27FC236}">
                <a16:creationId xmlns="" xmlns:a16="http://schemas.microsoft.com/office/drawing/2014/main" id="{9DEE9B04-DC53-4626-903E-237A52130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482" y="3482749"/>
            <a:ext cx="1008636" cy="34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8" descr="Image result for abrabe">
            <a:extLst>
              <a:ext uri="{FF2B5EF4-FFF2-40B4-BE49-F238E27FC236}">
                <a16:creationId xmlns="" xmlns:a16="http://schemas.microsoft.com/office/drawing/2014/main" id="{727F47E8-5112-4CEA-9764-21F818F67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068" y="2451166"/>
            <a:ext cx="471821" cy="784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0" descr="Image result for associação tintas">
            <a:extLst>
              <a:ext uri="{FF2B5EF4-FFF2-40B4-BE49-F238E27FC236}">
                <a16:creationId xmlns="" xmlns:a16="http://schemas.microsoft.com/office/drawing/2014/main" id="{867E72BD-55CB-43ED-929B-31551F0E5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099" y="2476465"/>
            <a:ext cx="1082718" cy="553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2" descr="Image result for associação latas reciclabilidade">
            <a:extLst>
              <a:ext uri="{FF2B5EF4-FFF2-40B4-BE49-F238E27FC236}">
                <a16:creationId xmlns="" xmlns:a16="http://schemas.microsoft.com/office/drawing/2014/main" id="{346CE933-B13F-4ED7-B1A6-A004A146E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589" y="3384938"/>
            <a:ext cx="905828" cy="48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4" descr="Image result for instituto socioambiental do plástico">
            <a:extLst>
              <a:ext uri="{FF2B5EF4-FFF2-40B4-BE49-F238E27FC236}">
                <a16:creationId xmlns="" xmlns:a16="http://schemas.microsoft.com/office/drawing/2014/main" id="{4DA55AA7-E058-41CE-8DB2-B6C26376B5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47" b="21600"/>
          <a:stretch/>
        </p:blipFill>
        <p:spPr bwMode="auto">
          <a:xfrm>
            <a:off x="5900475" y="4055890"/>
            <a:ext cx="1014001" cy="42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8" descr="Image result for sindicerv logo">
            <a:extLst>
              <a:ext uri="{FF2B5EF4-FFF2-40B4-BE49-F238E27FC236}">
                <a16:creationId xmlns="" xmlns:a16="http://schemas.microsoft.com/office/drawing/2014/main" id="{60EAD268-A4D3-4599-A240-DA8796957E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" r="37321" b="67026"/>
          <a:stretch/>
        </p:blipFill>
        <p:spPr bwMode="auto">
          <a:xfrm>
            <a:off x="5014058" y="1832897"/>
            <a:ext cx="1216710" cy="46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aslore.org.br/wp-content/uploads/2016/03/logo.png">
            <a:extLst>
              <a:ext uri="{FF2B5EF4-FFF2-40B4-BE49-F238E27FC236}">
                <a16:creationId xmlns="" xmlns:a16="http://schemas.microsoft.com/office/drawing/2014/main" id="{22152263-448E-4238-B05C-5013F8DB4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313" y="4267724"/>
            <a:ext cx="933992" cy="21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20365C3E-1FF8-4448-8063-8F56D2B4B66C}"/>
              </a:ext>
            </a:extLst>
          </p:cNvPr>
          <p:cNvSpPr txBox="1"/>
          <p:nvPr/>
        </p:nvSpPr>
        <p:spPr>
          <a:xfrm>
            <a:off x="3386491" y="5099290"/>
            <a:ext cx="2089749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accent4">
                    <a:lumMod val="75000"/>
                  </a:schemeClr>
                </a:solidFill>
              </a:rPr>
              <a:t>3710 empresas</a:t>
            </a:r>
          </a:p>
        </p:txBody>
      </p:sp>
      <p:sp>
        <p:nvSpPr>
          <p:cNvPr id="3" name="Chave Direita 2">
            <a:extLst>
              <a:ext uri="{FF2B5EF4-FFF2-40B4-BE49-F238E27FC236}">
                <a16:creationId xmlns="" xmlns:a16="http://schemas.microsoft.com/office/drawing/2014/main" id="{9F697AD9-BDF0-42CA-9A44-8FBF507B56CB}"/>
              </a:ext>
            </a:extLst>
          </p:cNvPr>
          <p:cNvSpPr/>
          <p:nvPr/>
        </p:nvSpPr>
        <p:spPr>
          <a:xfrm rot="5400000">
            <a:off x="4301209" y="699389"/>
            <a:ext cx="260312" cy="8075235"/>
          </a:xfrm>
          <a:prstGeom prst="rightBrace">
            <a:avLst>
              <a:gd name="adj1" fmla="val 116651"/>
              <a:gd name="adj2" fmla="val 50160"/>
            </a:avLst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42" name="CaixaDeTexto 41">
            <a:extLst>
              <a:ext uri="{FF2B5EF4-FFF2-40B4-BE49-F238E27FC236}">
                <a16:creationId xmlns="" xmlns:a16="http://schemas.microsoft.com/office/drawing/2014/main" id="{715332B7-294C-486B-BA0A-7DD2B9F3EDC5}"/>
              </a:ext>
            </a:extLst>
          </p:cNvPr>
          <p:cNvSpPr txBox="1"/>
          <p:nvPr/>
        </p:nvSpPr>
        <p:spPr>
          <a:xfrm>
            <a:off x="280991" y="157582"/>
            <a:ext cx="5242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Logística reversa de resíduos</a:t>
            </a:r>
          </a:p>
        </p:txBody>
      </p:sp>
      <p:cxnSp>
        <p:nvCxnSpPr>
          <p:cNvPr id="46" name="Conector reto 45">
            <a:extLst>
              <a:ext uri="{FF2B5EF4-FFF2-40B4-BE49-F238E27FC236}">
                <a16:creationId xmlns="" xmlns:a16="http://schemas.microsoft.com/office/drawing/2014/main" id="{0A69D53C-02FF-4379-8231-B0A2F2E0C490}"/>
              </a:ext>
            </a:extLst>
          </p:cNvPr>
          <p:cNvCxnSpPr/>
          <p:nvPr/>
        </p:nvCxnSpPr>
        <p:spPr>
          <a:xfrm flipH="1">
            <a:off x="13850" y="673011"/>
            <a:ext cx="8091055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47" name="Imagem 46">
            <a:extLst>
              <a:ext uri="{FF2B5EF4-FFF2-40B4-BE49-F238E27FC236}">
                <a16:creationId xmlns="" xmlns:a16="http://schemas.microsoft.com/office/drawing/2014/main" id="{A77368BA-E103-4E11-9A74-1EF3EF2CCA7B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323" y="77129"/>
            <a:ext cx="1369802" cy="1084236"/>
          </a:xfrm>
          <a:prstGeom prst="rect">
            <a:avLst/>
          </a:prstGeom>
        </p:spPr>
      </p:pic>
      <p:pic>
        <p:nvPicPr>
          <p:cNvPr id="48" name="Picture 2" descr="Image result for abiove">
            <a:extLst>
              <a:ext uri="{FF2B5EF4-FFF2-40B4-BE49-F238E27FC236}">
                <a16:creationId xmlns="" xmlns:a16="http://schemas.microsoft.com/office/drawing/2014/main" id="{6D7FEFF3-41FA-4407-BA61-4A494CDA6D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8"/>
          <a:stretch/>
        </p:blipFill>
        <p:spPr bwMode="auto">
          <a:xfrm>
            <a:off x="831431" y="1745228"/>
            <a:ext cx="621504" cy="76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268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="" xmlns:a16="http://schemas.microsoft.com/office/drawing/2014/main" id="{A860F7F9-5F01-4D05-83EF-29DBFBA8AFBE}"/>
              </a:ext>
            </a:extLst>
          </p:cNvPr>
          <p:cNvSpPr/>
          <p:nvPr/>
        </p:nvSpPr>
        <p:spPr>
          <a:xfrm>
            <a:off x="138545" y="79720"/>
            <a:ext cx="81240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Oferta e Demanda do Complexo Soja</a:t>
            </a:r>
          </a:p>
        </p:txBody>
      </p:sp>
      <p:pic>
        <p:nvPicPr>
          <p:cNvPr id="3" name="Picture 2" descr="Image result for abiove">
            <a:extLst>
              <a:ext uri="{FF2B5EF4-FFF2-40B4-BE49-F238E27FC236}">
                <a16:creationId xmlns="" xmlns:a16="http://schemas.microsoft.com/office/drawing/2014/main" id="{71C7DBBC-275D-4AFC-A2EC-41D980EC7D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8"/>
          <a:stretch/>
        </p:blipFill>
        <p:spPr bwMode="auto">
          <a:xfrm>
            <a:off x="8262612" y="83395"/>
            <a:ext cx="839823" cy="103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ector reto 3">
            <a:extLst>
              <a:ext uri="{FF2B5EF4-FFF2-40B4-BE49-F238E27FC236}">
                <a16:creationId xmlns="" xmlns:a16="http://schemas.microsoft.com/office/drawing/2014/main" id="{F9B21164-0C0D-4148-AE6F-6E105FE9C27E}"/>
              </a:ext>
            </a:extLst>
          </p:cNvPr>
          <p:cNvCxnSpPr/>
          <p:nvPr/>
        </p:nvCxnSpPr>
        <p:spPr>
          <a:xfrm flipH="1">
            <a:off x="13850" y="589884"/>
            <a:ext cx="8091055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" name="Seta para a direita 66">
            <a:extLst>
              <a:ext uri="{FF2B5EF4-FFF2-40B4-BE49-F238E27FC236}">
                <a16:creationId xmlns="" xmlns:a16="http://schemas.microsoft.com/office/drawing/2014/main" id="{5BDACBF1-25DA-4ADD-A9F6-9F970F924F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9059" y="2465641"/>
            <a:ext cx="410796" cy="721435"/>
          </a:xfrm>
          <a:prstGeom prst="rightArrow">
            <a:avLst>
              <a:gd name="adj1" fmla="val 50000"/>
              <a:gd name="adj2" fmla="val 41667"/>
            </a:avLst>
          </a:prstGeom>
          <a:solidFill>
            <a:srgbClr val="119F22"/>
          </a:solidFill>
          <a:ln w="9525" algn="ctr">
            <a:noFill/>
            <a:round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pt-BR" sz="1600" dirty="0"/>
          </a:p>
        </p:txBody>
      </p:sp>
      <p:sp>
        <p:nvSpPr>
          <p:cNvPr id="6" name="Text Box 4">
            <a:extLst>
              <a:ext uri="{FF2B5EF4-FFF2-40B4-BE49-F238E27FC236}">
                <a16:creationId xmlns="" xmlns:a16="http://schemas.microsoft.com/office/drawing/2014/main" id="{3719577D-A8EF-4347-B9FB-2929C5CB9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670" y="1406251"/>
            <a:ext cx="2673233" cy="32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pt-BR" sz="1400" dirty="0"/>
              <a:t>milhões de toneladas</a:t>
            </a:r>
          </a:p>
        </p:txBody>
      </p:sp>
      <p:sp>
        <p:nvSpPr>
          <p:cNvPr id="7" name="Seta para a direita 62">
            <a:extLst>
              <a:ext uri="{FF2B5EF4-FFF2-40B4-BE49-F238E27FC236}">
                <a16:creationId xmlns="" xmlns:a16="http://schemas.microsoft.com/office/drawing/2014/main" id="{A2888BE7-A927-4C3E-96AB-963909385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962" y="1777542"/>
            <a:ext cx="319780" cy="43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19F22"/>
          </a:solidFill>
          <a:ln w="9525" algn="ctr">
            <a:noFill/>
            <a:round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pt-BR" sz="1600" dirty="0"/>
          </a:p>
        </p:txBody>
      </p:sp>
      <p:sp>
        <p:nvSpPr>
          <p:cNvPr id="8" name="Seta para a direita 64">
            <a:extLst>
              <a:ext uri="{FF2B5EF4-FFF2-40B4-BE49-F238E27FC236}">
                <a16:creationId xmlns="" xmlns:a16="http://schemas.microsoft.com/office/drawing/2014/main" id="{919BA903-ACC8-46ED-A379-BFD8B2976C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962" y="2923388"/>
            <a:ext cx="324395" cy="43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9525" algn="ctr">
            <a:noFill/>
            <a:round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pt-BR" sz="1600" dirty="0"/>
          </a:p>
        </p:txBody>
      </p:sp>
      <p:sp>
        <p:nvSpPr>
          <p:cNvPr id="9" name="Seta dobrada para cima 8">
            <a:extLst>
              <a:ext uri="{FF2B5EF4-FFF2-40B4-BE49-F238E27FC236}">
                <a16:creationId xmlns="" xmlns:a16="http://schemas.microsoft.com/office/drawing/2014/main" id="{235C0724-7480-4F5D-93B8-000D184914D4}"/>
              </a:ext>
            </a:extLst>
          </p:cNvPr>
          <p:cNvSpPr/>
          <p:nvPr/>
        </p:nvSpPr>
        <p:spPr bwMode="auto">
          <a:xfrm rot="5400000">
            <a:off x="5944644" y="3957412"/>
            <a:ext cx="359449" cy="534417"/>
          </a:xfrm>
          <a:prstGeom prst="bentUpArrow">
            <a:avLst>
              <a:gd name="adj1" fmla="val 25000"/>
              <a:gd name="adj2" fmla="val 26736"/>
              <a:gd name="adj3" fmla="val 25000"/>
            </a:avLst>
          </a:prstGeom>
          <a:solidFill>
            <a:srgbClr val="FFC000">
              <a:alpha val="7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100000"/>
              </a:lnSpc>
            </a:pPr>
            <a:endParaRPr lang="pt-BR" b="0" dirty="0">
              <a:latin typeface="Tahoma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="" xmlns:a16="http://schemas.microsoft.com/office/drawing/2014/main" id="{342AB663-92B1-4725-AA89-429E32F292BF}"/>
              </a:ext>
            </a:extLst>
          </p:cNvPr>
          <p:cNvSpPr/>
          <p:nvPr/>
        </p:nvSpPr>
        <p:spPr bwMode="auto">
          <a:xfrm>
            <a:off x="269345" y="1729306"/>
            <a:ext cx="1323557" cy="2155529"/>
          </a:xfrm>
          <a:prstGeom prst="rect">
            <a:avLst/>
          </a:prstGeom>
          <a:solidFill>
            <a:srgbClr val="119F2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pt-BR" sz="1200" b="1" dirty="0"/>
          </a:p>
          <a:p>
            <a:pPr algn="ctr"/>
            <a:endParaRPr lang="pt-BR" sz="1200" b="1" dirty="0"/>
          </a:p>
          <a:p>
            <a:pPr algn="ctr"/>
            <a:endParaRPr lang="pt-BR" sz="1200" b="1" dirty="0"/>
          </a:p>
          <a:p>
            <a:pPr algn="ctr"/>
            <a:endParaRPr lang="pt-BR" sz="1200" b="1" dirty="0"/>
          </a:p>
          <a:p>
            <a:pPr algn="ctr"/>
            <a:r>
              <a:rPr lang="pt-BR" sz="1600" b="1" dirty="0"/>
              <a:t>Produção</a:t>
            </a:r>
          </a:p>
          <a:p>
            <a:pPr algn="ctr"/>
            <a:r>
              <a:rPr lang="pt-BR" sz="1400" b="1" dirty="0"/>
              <a:t>119,5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="" xmlns:a16="http://schemas.microsoft.com/office/drawing/2014/main" id="{CB86B52B-36DC-4AA9-8F88-1F976DC4B78A}"/>
              </a:ext>
            </a:extLst>
          </p:cNvPr>
          <p:cNvSpPr/>
          <p:nvPr/>
        </p:nvSpPr>
        <p:spPr bwMode="auto">
          <a:xfrm>
            <a:off x="2196013" y="1729305"/>
            <a:ext cx="1610962" cy="2155529"/>
          </a:xfrm>
          <a:prstGeom prst="rect">
            <a:avLst/>
          </a:prstGeom>
          <a:solidFill>
            <a:srgbClr val="14BE2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pt-BR" sz="1200" b="1" dirty="0"/>
          </a:p>
          <a:p>
            <a:pPr algn="ctr"/>
            <a:endParaRPr lang="pt-BR" sz="1200" b="1" dirty="0"/>
          </a:p>
          <a:p>
            <a:pPr algn="ctr"/>
            <a:endParaRPr lang="pt-BR" sz="1200" b="1" dirty="0"/>
          </a:p>
          <a:p>
            <a:pPr algn="ctr"/>
            <a:endParaRPr lang="pt-BR" sz="1200" b="1" dirty="0"/>
          </a:p>
          <a:p>
            <a:pPr algn="ctr"/>
            <a:r>
              <a:rPr lang="pt-BR" sz="1600" b="1" dirty="0"/>
              <a:t>Processamento</a:t>
            </a:r>
            <a:endParaRPr lang="pt-BR" sz="1400" b="1" dirty="0"/>
          </a:p>
          <a:p>
            <a:pPr algn="ctr"/>
            <a:r>
              <a:rPr lang="pt-BR" sz="1400" b="1" dirty="0"/>
              <a:t>43,6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="" xmlns:a16="http://schemas.microsoft.com/office/drawing/2014/main" id="{8AA2132D-33E3-458A-9A23-813B773D2210}"/>
              </a:ext>
            </a:extLst>
          </p:cNvPr>
          <p:cNvSpPr/>
          <p:nvPr/>
        </p:nvSpPr>
        <p:spPr bwMode="auto">
          <a:xfrm>
            <a:off x="268331" y="4401858"/>
            <a:ext cx="1323557" cy="91029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pt-BR" sz="1200" b="1" dirty="0"/>
          </a:p>
          <a:p>
            <a:pPr algn="ctr"/>
            <a:r>
              <a:rPr lang="pt-BR" sz="1400" b="1" dirty="0">
                <a:solidFill>
                  <a:schemeClr val="bg1"/>
                </a:solidFill>
              </a:rPr>
              <a:t>Exportações</a:t>
            </a:r>
          </a:p>
          <a:p>
            <a:pPr algn="ctr"/>
            <a:r>
              <a:rPr lang="pt-BR" sz="1400" b="1" dirty="0">
                <a:solidFill>
                  <a:schemeClr val="bg1"/>
                </a:solidFill>
              </a:rPr>
              <a:t>77,0</a:t>
            </a:r>
          </a:p>
        </p:txBody>
      </p:sp>
      <p:sp>
        <p:nvSpPr>
          <p:cNvPr id="13" name="Seta para a direita 66">
            <a:extLst>
              <a:ext uri="{FF2B5EF4-FFF2-40B4-BE49-F238E27FC236}">
                <a16:creationId xmlns="" xmlns:a16="http://schemas.microsoft.com/office/drawing/2014/main" id="{82C485B8-C2A5-482B-9CE0-0C7B688821C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32699" y="3793079"/>
            <a:ext cx="394818" cy="721435"/>
          </a:xfrm>
          <a:prstGeom prst="rightArrow">
            <a:avLst>
              <a:gd name="adj1" fmla="val 50000"/>
              <a:gd name="adj2" fmla="val 41667"/>
            </a:avLst>
          </a:prstGeom>
          <a:solidFill>
            <a:srgbClr val="119F22"/>
          </a:solidFill>
          <a:ln w="9525" algn="ctr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pt-BR" sz="1600" dirty="0"/>
          </a:p>
        </p:txBody>
      </p:sp>
      <p:sp>
        <p:nvSpPr>
          <p:cNvPr id="14" name="Retângulo 13">
            <a:extLst>
              <a:ext uri="{FF2B5EF4-FFF2-40B4-BE49-F238E27FC236}">
                <a16:creationId xmlns="" xmlns:a16="http://schemas.microsoft.com/office/drawing/2014/main" id="{A44CC06F-F94D-4AC7-BA93-6B002B506E9D}"/>
              </a:ext>
            </a:extLst>
          </p:cNvPr>
          <p:cNvSpPr/>
          <p:nvPr/>
        </p:nvSpPr>
        <p:spPr bwMode="auto">
          <a:xfrm>
            <a:off x="4397947" y="1729305"/>
            <a:ext cx="942597" cy="1024240"/>
          </a:xfrm>
          <a:prstGeom prst="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pt-BR" sz="1400" b="1" dirty="0"/>
          </a:p>
          <a:p>
            <a:pPr algn="ctr"/>
            <a:r>
              <a:rPr lang="pt-BR" sz="1400" b="1" dirty="0"/>
              <a:t>Farelo</a:t>
            </a:r>
          </a:p>
          <a:p>
            <a:pPr algn="ctr"/>
            <a:r>
              <a:rPr lang="pt-BR" sz="1400" b="1" dirty="0"/>
              <a:t>32,8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="" xmlns:a16="http://schemas.microsoft.com/office/drawing/2014/main" id="{88188247-7262-4D25-BA00-065D2A71BAC9}"/>
              </a:ext>
            </a:extLst>
          </p:cNvPr>
          <p:cNvSpPr/>
          <p:nvPr/>
        </p:nvSpPr>
        <p:spPr bwMode="auto">
          <a:xfrm>
            <a:off x="4390732" y="2890631"/>
            <a:ext cx="942597" cy="1024240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pt-BR" sz="1400" b="1" dirty="0"/>
          </a:p>
          <a:p>
            <a:pPr algn="ctr"/>
            <a:r>
              <a:rPr lang="pt-BR" sz="1400" b="1" dirty="0"/>
              <a:t>Óleo</a:t>
            </a:r>
          </a:p>
          <a:p>
            <a:pPr algn="ctr"/>
            <a:r>
              <a:rPr lang="pt-BR" sz="1400" b="1" dirty="0"/>
              <a:t>8,65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="" xmlns:a16="http://schemas.microsoft.com/office/drawing/2014/main" id="{952CE71F-0C0A-499C-9082-F174FDFB33B8}"/>
              </a:ext>
            </a:extLst>
          </p:cNvPr>
          <p:cNvSpPr/>
          <p:nvPr/>
        </p:nvSpPr>
        <p:spPr bwMode="auto">
          <a:xfrm>
            <a:off x="5857160" y="2876025"/>
            <a:ext cx="2037882" cy="526726"/>
          </a:xfrm>
          <a:prstGeom prst="rect">
            <a:avLst/>
          </a:prstGeom>
          <a:solidFill>
            <a:srgbClr val="FFDA6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pt-BR" sz="1400" b="1" dirty="0"/>
              <a:t>Exportações</a:t>
            </a:r>
          </a:p>
          <a:p>
            <a:pPr algn="ctr"/>
            <a:r>
              <a:rPr lang="pt-BR" sz="1400" b="1" dirty="0"/>
              <a:t>1,4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="" xmlns:a16="http://schemas.microsoft.com/office/drawing/2014/main" id="{D9C55852-77FA-4DDE-BE0B-999141D634C0}"/>
              </a:ext>
            </a:extLst>
          </p:cNvPr>
          <p:cNvSpPr/>
          <p:nvPr/>
        </p:nvSpPr>
        <p:spPr bwMode="auto">
          <a:xfrm>
            <a:off x="5857160" y="3449307"/>
            <a:ext cx="2037882" cy="526726"/>
          </a:xfrm>
          <a:prstGeom prst="rect">
            <a:avLst/>
          </a:prstGeom>
          <a:solidFill>
            <a:srgbClr val="FFDA6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pt-BR" sz="1400" b="1" dirty="0"/>
              <a:t>Consumo Doméstico</a:t>
            </a:r>
          </a:p>
          <a:p>
            <a:pPr algn="ctr"/>
            <a:r>
              <a:rPr lang="pt-BR" sz="1400" b="1" dirty="0"/>
              <a:t>7,6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="" xmlns:a16="http://schemas.microsoft.com/office/drawing/2014/main" id="{F64AA473-C480-4A6F-B86A-D9473F762066}"/>
              </a:ext>
            </a:extLst>
          </p:cNvPr>
          <p:cNvSpPr/>
          <p:nvPr/>
        </p:nvSpPr>
        <p:spPr bwMode="auto">
          <a:xfrm>
            <a:off x="6461861" y="4015449"/>
            <a:ext cx="1427509" cy="526726"/>
          </a:xfrm>
          <a:prstGeom prst="rect">
            <a:avLst/>
          </a:prstGeom>
          <a:solidFill>
            <a:srgbClr val="FFE9A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pt-BR" sz="1400" b="1" dirty="0"/>
              <a:t>Biodiesel</a:t>
            </a:r>
          </a:p>
          <a:p>
            <a:pPr algn="ctr"/>
            <a:r>
              <a:rPr lang="pt-BR" sz="1400" b="1" dirty="0"/>
              <a:t>3,7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="" xmlns:a16="http://schemas.microsoft.com/office/drawing/2014/main" id="{DB848A46-11F5-424C-9AD9-4348A39ADF26}"/>
              </a:ext>
            </a:extLst>
          </p:cNvPr>
          <p:cNvSpPr/>
          <p:nvPr/>
        </p:nvSpPr>
        <p:spPr bwMode="auto">
          <a:xfrm>
            <a:off x="5857160" y="1740599"/>
            <a:ext cx="2037882" cy="526726"/>
          </a:xfrm>
          <a:prstGeom prst="rect">
            <a:avLst/>
          </a:prstGeom>
          <a:solidFill>
            <a:srgbClr val="66F4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pt-BR" sz="1400" b="1" dirty="0"/>
              <a:t>Exportações</a:t>
            </a:r>
          </a:p>
          <a:p>
            <a:pPr algn="ctr"/>
            <a:r>
              <a:rPr lang="pt-BR" sz="1400" b="1" dirty="0"/>
              <a:t>16,75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="" xmlns:a16="http://schemas.microsoft.com/office/drawing/2014/main" id="{D5F7CB1B-5BCA-41DA-9C43-BACDD85A6689}"/>
              </a:ext>
            </a:extLst>
          </p:cNvPr>
          <p:cNvSpPr/>
          <p:nvPr/>
        </p:nvSpPr>
        <p:spPr bwMode="auto">
          <a:xfrm>
            <a:off x="5857160" y="2308312"/>
            <a:ext cx="2037882" cy="526726"/>
          </a:xfrm>
          <a:prstGeom prst="rect">
            <a:avLst/>
          </a:prstGeom>
          <a:solidFill>
            <a:srgbClr val="66F4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pt-BR" sz="1400" b="1" dirty="0"/>
              <a:t>Consumo Doméstico</a:t>
            </a:r>
          </a:p>
          <a:p>
            <a:pPr algn="ctr"/>
            <a:r>
              <a:rPr lang="pt-BR" sz="1400" b="1" dirty="0"/>
              <a:t>15,5</a:t>
            </a:r>
          </a:p>
        </p:txBody>
      </p:sp>
      <p:sp>
        <p:nvSpPr>
          <p:cNvPr id="21" name="Seta para a direita 66">
            <a:extLst>
              <a:ext uri="{FF2B5EF4-FFF2-40B4-BE49-F238E27FC236}">
                <a16:creationId xmlns="" xmlns:a16="http://schemas.microsoft.com/office/drawing/2014/main" id="{7356C265-94D5-4E1F-878B-A2D548813E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3133" y="1947594"/>
            <a:ext cx="391941" cy="721435"/>
          </a:xfrm>
          <a:prstGeom prst="rightArrow">
            <a:avLst>
              <a:gd name="adj1" fmla="val 50000"/>
              <a:gd name="adj2" fmla="val 41667"/>
            </a:avLst>
          </a:prstGeom>
          <a:solidFill>
            <a:srgbClr val="119F22"/>
          </a:solidFill>
          <a:ln w="9525" algn="ctr">
            <a:noFill/>
            <a:round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pt-BR" sz="1600" dirty="0"/>
          </a:p>
        </p:txBody>
      </p:sp>
      <p:sp>
        <p:nvSpPr>
          <p:cNvPr id="22" name="Seta para a direita 66">
            <a:extLst>
              <a:ext uri="{FF2B5EF4-FFF2-40B4-BE49-F238E27FC236}">
                <a16:creationId xmlns="" xmlns:a16="http://schemas.microsoft.com/office/drawing/2014/main" id="{FB42A9FC-19DA-405F-B7F1-9F104FAE56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5446" y="3089850"/>
            <a:ext cx="400159" cy="721435"/>
          </a:xfrm>
          <a:prstGeom prst="rightArrow">
            <a:avLst>
              <a:gd name="adj1" fmla="val 50000"/>
              <a:gd name="adj2" fmla="val 41667"/>
            </a:avLst>
          </a:prstGeom>
          <a:solidFill>
            <a:srgbClr val="FFC000"/>
          </a:solidFill>
          <a:ln w="9525" algn="ctr">
            <a:noFill/>
            <a:round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pt-BR" sz="1600" dirty="0"/>
          </a:p>
        </p:txBody>
      </p:sp>
      <p:sp>
        <p:nvSpPr>
          <p:cNvPr id="23" name="Rectangle 3">
            <a:extLst>
              <a:ext uri="{FF2B5EF4-FFF2-40B4-BE49-F238E27FC236}">
                <a16:creationId xmlns="" xmlns:a16="http://schemas.microsoft.com/office/drawing/2014/main" id="{12D58984-7C24-4061-A9A3-77CE4F09F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030" y="938738"/>
            <a:ext cx="6953810" cy="46449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" rIns="18000" anchor="ctr"/>
          <a:lstStyle/>
          <a:p>
            <a:pPr algn="l">
              <a:lnSpc>
                <a:spcPct val="150000"/>
              </a:lnSpc>
              <a:spcAft>
                <a:spcPts val="600"/>
              </a:spcAft>
            </a:pPr>
            <a:endParaRPr lang="pt-BR" sz="2800" dirty="0">
              <a:solidFill>
                <a:srgbClr val="005000"/>
              </a:solidFill>
              <a:latin typeface="Arial"/>
            </a:endParaRPr>
          </a:p>
        </p:txBody>
      </p:sp>
      <p:pic>
        <p:nvPicPr>
          <p:cNvPr id="24" name="Picture 10">
            <a:extLst>
              <a:ext uri="{FF2B5EF4-FFF2-40B4-BE49-F238E27FC236}">
                <a16:creationId xmlns="" xmlns:a16="http://schemas.microsoft.com/office/drawing/2014/main" id="{52D976DD-B291-4A9C-9C7D-7BCCCE16C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520" y="3099997"/>
            <a:ext cx="336440" cy="472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1">
            <a:extLst>
              <a:ext uri="{FF2B5EF4-FFF2-40B4-BE49-F238E27FC236}">
                <a16:creationId xmlns="" xmlns:a16="http://schemas.microsoft.com/office/drawing/2014/main" id="{6070255C-91B8-469E-BC19-EE2295EEC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5797" y="2252739"/>
            <a:ext cx="482968" cy="244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5">
            <a:extLst>
              <a:ext uri="{FF2B5EF4-FFF2-40B4-BE49-F238E27FC236}">
                <a16:creationId xmlns="" xmlns:a16="http://schemas.microsoft.com/office/drawing/2014/main" id="{5E9A09D7-F086-4EEF-9D77-F459B50F5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797" y="2526972"/>
            <a:ext cx="574944" cy="4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6">
            <a:extLst>
              <a:ext uri="{FF2B5EF4-FFF2-40B4-BE49-F238E27FC236}">
                <a16:creationId xmlns="" xmlns:a16="http://schemas.microsoft.com/office/drawing/2014/main" id="{102A54F4-DA5F-4874-B2C3-890BE0841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159" y="1729305"/>
            <a:ext cx="390438" cy="438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8">
            <a:extLst>
              <a:ext uri="{FF2B5EF4-FFF2-40B4-BE49-F238E27FC236}">
                <a16:creationId xmlns="" xmlns:a16="http://schemas.microsoft.com/office/drawing/2014/main" id="{6C2A78D0-FD78-4844-9C1F-300CB2217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241" y="4185221"/>
            <a:ext cx="570503" cy="540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Grupo 29">
            <a:extLst>
              <a:ext uri="{FF2B5EF4-FFF2-40B4-BE49-F238E27FC236}">
                <a16:creationId xmlns="" xmlns:a16="http://schemas.microsoft.com/office/drawing/2014/main" id="{319B0381-D685-49CD-9E64-F34F84E2F8F9}"/>
              </a:ext>
            </a:extLst>
          </p:cNvPr>
          <p:cNvGrpSpPr/>
          <p:nvPr/>
        </p:nvGrpSpPr>
        <p:grpSpPr>
          <a:xfrm>
            <a:off x="7962231" y="3587540"/>
            <a:ext cx="1018622" cy="577872"/>
            <a:chOff x="5209300" y="5445881"/>
            <a:chExt cx="1122211" cy="632001"/>
          </a:xfrm>
        </p:grpSpPr>
        <p:pic>
          <p:nvPicPr>
            <p:cNvPr id="30" name="Picture 20">
              <a:extLst>
                <a:ext uri="{FF2B5EF4-FFF2-40B4-BE49-F238E27FC236}">
                  <a16:creationId xmlns="" xmlns:a16="http://schemas.microsoft.com/office/drawing/2014/main" id="{7F0E981F-433F-4915-9E5A-7A37F93767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1032" y="5445881"/>
              <a:ext cx="1090479" cy="63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CaixaDeTexto 30">
              <a:extLst>
                <a:ext uri="{FF2B5EF4-FFF2-40B4-BE49-F238E27FC236}">
                  <a16:creationId xmlns="" xmlns:a16="http://schemas.microsoft.com/office/drawing/2014/main" id="{32A4F6CE-402E-4EA3-AE67-082F8271D6AC}"/>
                </a:ext>
              </a:extLst>
            </p:cNvPr>
            <p:cNvSpPr txBox="1"/>
            <p:nvPr/>
          </p:nvSpPr>
          <p:spPr>
            <a:xfrm rot="21270211">
              <a:off x="5209300" y="5673220"/>
              <a:ext cx="857085" cy="193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500" dirty="0"/>
                <a:t>margarine</a:t>
              </a:r>
            </a:p>
          </p:txBody>
        </p:sp>
      </p:grpSp>
      <p:sp>
        <p:nvSpPr>
          <p:cNvPr id="32" name="Text Box 4">
            <a:extLst>
              <a:ext uri="{FF2B5EF4-FFF2-40B4-BE49-F238E27FC236}">
                <a16:creationId xmlns="" xmlns:a16="http://schemas.microsoft.com/office/drawing/2014/main" id="{F7503FE0-4957-4BB4-B84E-E525B99502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710" y="1012697"/>
            <a:ext cx="2673233" cy="56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pt-BR" sz="2800" dirty="0"/>
              <a:t>2018</a:t>
            </a:r>
          </a:p>
        </p:txBody>
      </p:sp>
      <p:sp>
        <p:nvSpPr>
          <p:cNvPr id="33" name="Seta para a direita 62">
            <a:extLst>
              <a:ext uri="{FF2B5EF4-FFF2-40B4-BE49-F238E27FC236}">
                <a16:creationId xmlns="" xmlns:a16="http://schemas.microsoft.com/office/drawing/2014/main" id="{864D188F-3CAE-407B-84F8-89D6C67F0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962" y="2355675"/>
            <a:ext cx="319780" cy="43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19F22"/>
          </a:solidFill>
          <a:ln w="9525" algn="ctr">
            <a:noFill/>
            <a:round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pt-BR" sz="1600" dirty="0"/>
          </a:p>
        </p:txBody>
      </p:sp>
      <p:sp>
        <p:nvSpPr>
          <p:cNvPr id="34" name="Seta para a direita 64">
            <a:extLst>
              <a:ext uri="{FF2B5EF4-FFF2-40B4-BE49-F238E27FC236}">
                <a16:creationId xmlns="" xmlns:a16="http://schemas.microsoft.com/office/drawing/2014/main" id="{C6501E08-C8FC-4CEA-9991-8A551EFAEB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5923" y="3496670"/>
            <a:ext cx="324395" cy="43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9525" algn="ctr">
            <a:noFill/>
            <a:round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20658640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aixaDeTexto 46"/>
          <p:cNvSpPr txBox="1"/>
          <p:nvPr/>
        </p:nvSpPr>
        <p:spPr>
          <a:xfrm>
            <a:off x="5795497" y="2439727"/>
            <a:ext cx="1524232" cy="2485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lnSpc>
                <a:spcPct val="150000"/>
              </a:lnSpc>
              <a:defRPr/>
            </a:pPr>
            <a:r>
              <a:rPr lang="pt-BR" sz="1050" dirty="0">
                <a:latin typeface="Century Gothic" panose="020B0502020202020204"/>
              </a:rPr>
              <a:t>AL (2), AM (9), BA(17), CE(16), DF(10), ES(17), GO(29), MA(5), MG(80), MS(10), MT(6), PA(9), PB(10), PE(21), PR(97), RJ(85), RN(6), RS(57), SC(21), SE(2), SP(190), TO(3).</a:t>
            </a:r>
          </a:p>
        </p:txBody>
      </p:sp>
      <p:sp>
        <p:nvSpPr>
          <p:cNvPr id="52" name="CaixaDeTexto 51"/>
          <p:cNvSpPr txBox="1"/>
          <p:nvPr/>
        </p:nvSpPr>
        <p:spPr>
          <a:xfrm>
            <a:off x="7450253" y="2445481"/>
            <a:ext cx="1615691" cy="2242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lnSpc>
                <a:spcPct val="150000"/>
              </a:lnSpc>
              <a:defRPr/>
            </a:pPr>
            <a:r>
              <a:rPr lang="pt-BR" sz="1050" dirty="0">
                <a:latin typeface="Century Gothic" panose="020B0502020202020204"/>
              </a:rPr>
              <a:t>AC(1), AL (4), AM (7), BA(23), CE(47), DF(85), ES(6), GO(31), MA(6), MG(97), MS(12), MT(17), PA(1), PB(9), PE(21), PI(5), PR(21), RJ(88), RO(24),RN(6), RS(11), SC(3), SE(6), SP(1580).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971" y="1428559"/>
            <a:ext cx="4915538" cy="464563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087" y="3426249"/>
            <a:ext cx="927863" cy="3286840"/>
          </a:xfrm>
          <a:prstGeom prst="rect">
            <a:avLst/>
          </a:prstGeom>
        </p:spPr>
      </p:pic>
      <p:sp>
        <p:nvSpPr>
          <p:cNvPr id="8" name="titulo"/>
          <p:cNvSpPr txBox="1"/>
          <p:nvPr/>
        </p:nvSpPr>
        <p:spPr>
          <a:xfrm>
            <a:off x="4496273" y="948788"/>
            <a:ext cx="3188050" cy="76123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pt-BR" sz="2910" dirty="0">
                <a:latin typeface="Century Gothic" panose="020B0502020202020204" pitchFamily="34" charset="0"/>
                <a:cs typeface="Arial" pitchFamily="34" charset="0"/>
              </a:rPr>
              <a:t>MAPA TEMÁTICO</a:t>
            </a:r>
            <a:br>
              <a:rPr lang="pt-BR" sz="2910" dirty="0">
                <a:latin typeface="Century Gothic" panose="020B0502020202020204" pitchFamily="34" charset="0"/>
                <a:cs typeface="Arial" pitchFamily="34" charset="0"/>
              </a:rPr>
            </a:br>
            <a:r>
              <a:rPr lang="pt-BR" sz="2910" b="1" dirty="0">
                <a:latin typeface="Century Gothic" panose="020B0502020202020204" pitchFamily="34" charset="0"/>
                <a:cs typeface="Arial" pitchFamily="34" charset="0"/>
              </a:rPr>
              <a:t>COALIZÃO</a:t>
            </a:r>
          </a:p>
        </p:txBody>
      </p:sp>
      <p:cxnSp>
        <p:nvCxnSpPr>
          <p:cNvPr id="9" name="Conector inerior"/>
          <p:cNvCxnSpPr/>
          <p:nvPr/>
        </p:nvCxnSpPr>
        <p:spPr>
          <a:xfrm flipV="1">
            <a:off x="4716749" y="1695864"/>
            <a:ext cx="3110236" cy="37"/>
          </a:xfrm>
          <a:prstGeom prst="line">
            <a:avLst/>
          </a:prstGeom>
          <a:ln w="47625" cap="rnd">
            <a:solidFill>
              <a:srgbClr val="7CC24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m 2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1914" y="1825264"/>
            <a:ext cx="595726" cy="626673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229" y="5463275"/>
            <a:ext cx="580749" cy="610918"/>
          </a:xfrm>
          <a:prstGeom prst="rect">
            <a:avLst/>
          </a:prstGeom>
        </p:spPr>
      </p:pic>
      <p:pic>
        <p:nvPicPr>
          <p:cNvPr id="30" name="Imagem 29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9782" y="5423004"/>
            <a:ext cx="569002" cy="598560"/>
          </a:xfrm>
          <a:prstGeom prst="rect">
            <a:avLst/>
          </a:prstGeom>
        </p:spPr>
      </p:pic>
      <p:pic>
        <p:nvPicPr>
          <p:cNvPr id="31" name="Imagem 3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0962" y="5439235"/>
            <a:ext cx="581603" cy="611816"/>
          </a:xfrm>
          <a:prstGeom prst="rect">
            <a:avLst/>
          </a:prstGeom>
        </p:spPr>
      </p:pic>
      <p:sp>
        <p:nvSpPr>
          <p:cNvPr id="40" name="Retângulo 39"/>
          <p:cNvSpPr/>
          <p:nvPr/>
        </p:nvSpPr>
        <p:spPr>
          <a:xfrm>
            <a:off x="5775125" y="2470372"/>
            <a:ext cx="1575495" cy="2672469"/>
          </a:xfrm>
          <a:prstGeom prst="rect">
            <a:avLst/>
          </a:prstGeom>
          <a:ln w="47625" cap="rnd">
            <a:solidFill>
              <a:srgbClr val="92D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pt-BR" sz="1350">
              <a:solidFill>
                <a:srgbClr val="40261C"/>
              </a:solidFill>
              <a:latin typeface="Century Gothic" panose="020B0502020202020204"/>
            </a:endParaRPr>
          </a:p>
        </p:txBody>
      </p:sp>
      <p:sp>
        <p:nvSpPr>
          <p:cNvPr id="41" name="Retângulo 40"/>
          <p:cNvSpPr/>
          <p:nvPr/>
        </p:nvSpPr>
        <p:spPr>
          <a:xfrm>
            <a:off x="7450254" y="2470368"/>
            <a:ext cx="1586902" cy="2193347"/>
          </a:xfrm>
          <a:prstGeom prst="rect">
            <a:avLst/>
          </a:prstGeom>
          <a:ln w="47625" cap="rnd">
            <a:solidFill>
              <a:srgbClr val="92D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pt-BR" sz="1350">
              <a:latin typeface="Century Gothic" panose="020B0502020202020204"/>
            </a:endParaRPr>
          </a:p>
        </p:txBody>
      </p:sp>
      <p:sp>
        <p:nvSpPr>
          <p:cNvPr id="42" name="Retângulo 41"/>
          <p:cNvSpPr/>
          <p:nvPr/>
        </p:nvSpPr>
        <p:spPr>
          <a:xfrm>
            <a:off x="5756201" y="5398561"/>
            <a:ext cx="3290816" cy="1071342"/>
          </a:xfrm>
          <a:prstGeom prst="rect">
            <a:avLst/>
          </a:prstGeom>
          <a:ln w="47625" cap="rnd">
            <a:solidFill>
              <a:srgbClr val="92D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pt-BR" sz="1350">
              <a:latin typeface="Century Gothic" panose="020B0502020202020204"/>
            </a:endParaRPr>
          </a:p>
        </p:txBody>
      </p:sp>
      <p:sp>
        <p:nvSpPr>
          <p:cNvPr id="48" name="CaixaDeTexto 47"/>
          <p:cNvSpPr txBox="1"/>
          <p:nvPr/>
        </p:nvSpPr>
        <p:spPr>
          <a:xfrm>
            <a:off x="5910715" y="6021564"/>
            <a:ext cx="59273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pt-BR" sz="1050" dirty="0">
                <a:latin typeface="Century Gothic" panose="020B0502020202020204"/>
              </a:rPr>
              <a:t>Papel</a:t>
            </a:r>
          </a:p>
          <a:p>
            <a:pPr algn="ctr" defTabSz="342900">
              <a:defRPr/>
            </a:pPr>
            <a:r>
              <a:rPr lang="pt-BR" sz="1050" dirty="0">
                <a:latin typeface="Century Gothic" panose="020B0502020202020204"/>
              </a:rPr>
              <a:t>27</a:t>
            </a:r>
          </a:p>
        </p:txBody>
      </p:sp>
      <p:sp>
        <p:nvSpPr>
          <p:cNvPr id="49" name="CaixaDeTexto 48"/>
          <p:cNvSpPr txBox="1"/>
          <p:nvPr/>
        </p:nvSpPr>
        <p:spPr>
          <a:xfrm>
            <a:off x="6907891" y="6074193"/>
            <a:ext cx="70774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pt-BR" sz="1050" dirty="0">
                <a:latin typeface="Century Gothic" panose="020B0502020202020204"/>
              </a:rPr>
              <a:t>Plástico</a:t>
            </a:r>
          </a:p>
          <a:p>
            <a:pPr algn="ctr" defTabSz="342900">
              <a:defRPr/>
            </a:pPr>
            <a:r>
              <a:rPr lang="pt-BR" sz="1050" dirty="0">
                <a:latin typeface="Century Gothic" panose="020B0502020202020204"/>
              </a:rPr>
              <a:t>730</a:t>
            </a:r>
          </a:p>
        </p:txBody>
      </p:sp>
      <p:sp>
        <p:nvSpPr>
          <p:cNvPr id="50" name="CaixaDeTexto 49"/>
          <p:cNvSpPr txBox="1"/>
          <p:nvPr/>
        </p:nvSpPr>
        <p:spPr>
          <a:xfrm>
            <a:off x="8034375" y="6078260"/>
            <a:ext cx="59273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pt-BR" sz="1050" dirty="0">
                <a:latin typeface="Century Gothic" panose="020B0502020202020204"/>
              </a:rPr>
              <a:t>Metal</a:t>
            </a:r>
          </a:p>
          <a:p>
            <a:pPr algn="ctr" defTabSz="342900">
              <a:defRPr/>
            </a:pPr>
            <a:r>
              <a:rPr lang="pt-BR" sz="1050" dirty="0">
                <a:latin typeface="Century Gothic" panose="020B0502020202020204"/>
              </a:rPr>
              <a:t>20</a:t>
            </a:r>
          </a:p>
        </p:txBody>
      </p:sp>
      <p:pic>
        <p:nvPicPr>
          <p:cNvPr id="51" name="Imagem 50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797" y="1825264"/>
            <a:ext cx="607625" cy="639189"/>
          </a:xfrm>
          <a:prstGeom prst="rect">
            <a:avLst/>
          </a:prstGeom>
        </p:spPr>
      </p:pic>
      <p:sp>
        <p:nvSpPr>
          <p:cNvPr id="26" name="CaixaDeTexto 25">
            <a:extLst>
              <a:ext uri="{FF2B5EF4-FFF2-40B4-BE49-F238E27FC236}">
                <a16:creationId xmlns="" xmlns:a16="http://schemas.microsoft.com/office/drawing/2014/main" id="{784B5642-B206-48A7-A538-F7222B58013F}"/>
              </a:ext>
            </a:extLst>
          </p:cNvPr>
          <p:cNvSpPr txBox="1"/>
          <p:nvPr/>
        </p:nvSpPr>
        <p:spPr>
          <a:xfrm>
            <a:off x="280991" y="157582"/>
            <a:ext cx="5242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Logística reversa de resíduos</a:t>
            </a:r>
          </a:p>
        </p:txBody>
      </p:sp>
      <p:cxnSp>
        <p:nvCxnSpPr>
          <p:cNvPr id="27" name="Conector reto 26">
            <a:extLst>
              <a:ext uri="{FF2B5EF4-FFF2-40B4-BE49-F238E27FC236}">
                <a16:creationId xmlns="" xmlns:a16="http://schemas.microsoft.com/office/drawing/2014/main" id="{D832E86A-B867-42E5-BF42-E7A49E46FCD8}"/>
              </a:ext>
            </a:extLst>
          </p:cNvPr>
          <p:cNvCxnSpPr/>
          <p:nvPr/>
        </p:nvCxnSpPr>
        <p:spPr>
          <a:xfrm flipH="1">
            <a:off x="13850" y="673011"/>
            <a:ext cx="8091055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8" name="Imagem 27">
            <a:extLst>
              <a:ext uri="{FF2B5EF4-FFF2-40B4-BE49-F238E27FC236}">
                <a16:creationId xmlns="" xmlns:a16="http://schemas.microsoft.com/office/drawing/2014/main" id="{9DD8B1D3-F091-410B-8A58-70E50C532E4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323" y="77129"/>
            <a:ext cx="1369802" cy="108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25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33333E-6 L 1.38889E-6 -0.04652 " pathEditMode="relative" rAng="0" ptsTypes="AA">
                                      <p:cBhvr>
                                        <p:cTn id="9" dur="3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578150D1-1F37-441F-9296-CF13D1BE50B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683" y="875197"/>
            <a:ext cx="1794635" cy="2697525"/>
          </a:xfrm>
          <a:prstGeom prst="rect">
            <a:avLst/>
          </a:prstGeom>
        </p:spPr>
      </p:pic>
      <p:grpSp>
        <p:nvGrpSpPr>
          <p:cNvPr id="10" name="Agrupar 9">
            <a:extLst>
              <a:ext uri="{FF2B5EF4-FFF2-40B4-BE49-F238E27FC236}">
                <a16:creationId xmlns="" xmlns:a16="http://schemas.microsoft.com/office/drawing/2014/main" id="{DE98C487-E619-4843-A6BC-4B6320D29E2D}"/>
              </a:ext>
            </a:extLst>
          </p:cNvPr>
          <p:cNvGrpSpPr/>
          <p:nvPr/>
        </p:nvGrpSpPr>
        <p:grpSpPr>
          <a:xfrm>
            <a:off x="303116" y="1874176"/>
            <a:ext cx="3698472" cy="4542500"/>
            <a:chOff x="303116" y="1874176"/>
            <a:chExt cx="3698472" cy="4542500"/>
          </a:xfrm>
        </p:grpSpPr>
        <p:grpSp>
          <p:nvGrpSpPr>
            <p:cNvPr id="3" name="Agrupar 2">
              <a:extLst>
                <a:ext uri="{FF2B5EF4-FFF2-40B4-BE49-F238E27FC236}">
                  <a16:creationId xmlns="" xmlns:a16="http://schemas.microsoft.com/office/drawing/2014/main" id="{ACC3AF5B-B7CF-4709-B5EF-632DB35A699D}"/>
                </a:ext>
              </a:extLst>
            </p:cNvPr>
            <p:cNvGrpSpPr/>
            <p:nvPr/>
          </p:nvGrpSpPr>
          <p:grpSpPr>
            <a:xfrm>
              <a:off x="303116" y="3544413"/>
              <a:ext cx="3698472" cy="2872263"/>
              <a:chOff x="303116" y="3544413"/>
              <a:chExt cx="3698472" cy="2872263"/>
            </a:xfrm>
          </p:grpSpPr>
          <p:pic>
            <p:nvPicPr>
              <p:cNvPr id="9" name="Picture 2">
                <a:extLst>
                  <a:ext uri="{FF2B5EF4-FFF2-40B4-BE49-F238E27FC236}">
                    <a16:creationId xmlns="" xmlns:a16="http://schemas.microsoft.com/office/drawing/2014/main" id="{6101D2B2-6500-43DE-ACEA-2E2DBB1AA9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7435" y="5491750"/>
                <a:ext cx="2689833" cy="9249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CaixaDeTexto 12">
                <a:extLst>
                  <a:ext uri="{FF2B5EF4-FFF2-40B4-BE49-F238E27FC236}">
                    <a16:creationId xmlns="" xmlns:a16="http://schemas.microsoft.com/office/drawing/2014/main" id="{5EC8F1BF-C168-409F-A8CC-DEF011568884}"/>
                  </a:ext>
                </a:extLst>
              </p:cNvPr>
              <p:cNvSpPr txBox="1"/>
              <p:nvPr/>
            </p:nvSpPr>
            <p:spPr>
              <a:xfrm>
                <a:off x="303116" y="3544413"/>
                <a:ext cx="369847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2000" b="1" dirty="0"/>
                  <a:t>Termo de Compromisso com a SMA/SP e CETESB</a:t>
                </a:r>
              </a:p>
            </p:txBody>
          </p:sp>
          <p:pic>
            <p:nvPicPr>
              <p:cNvPr id="1026" name="Picture 2" descr="Image result for cetesb">
                <a:extLst>
                  <a:ext uri="{FF2B5EF4-FFF2-40B4-BE49-F238E27FC236}">
                    <a16:creationId xmlns="" xmlns:a16="http://schemas.microsoft.com/office/drawing/2014/main" id="{912897FB-A7DA-46E2-9AC6-E161FB6988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28107" y="4394689"/>
                <a:ext cx="1022904" cy="7671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4" descr="Image result for secretaria de meio ambiente sp">
                <a:extLst>
                  <a:ext uri="{FF2B5EF4-FFF2-40B4-BE49-F238E27FC236}">
                    <a16:creationId xmlns="" xmlns:a16="http://schemas.microsoft.com/office/drawing/2014/main" id="{E3193E32-3C9D-4192-9993-BFAC930DCB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3192" y="4443089"/>
                <a:ext cx="1022904" cy="6290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Seta: Curva para Baixo 18">
              <a:extLst>
                <a:ext uri="{FF2B5EF4-FFF2-40B4-BE49-F238E27FC236}">
                  <a16:creationId xmlns="" xmlns:a16="http://schemas.microsoft.com/office/drawing/2014/main" id="{35B9A114-65DD-487E-B80D-A97EBA7DA8AD}"/>
                </a:ext>
              </a:extLst>
            </p:cNvPr>
            <p:cNvSpPr/>
            <p:nvPr/>
          </p:nvSpPr>
          <p:spPr>
            <a:xfrm rot="18084152" flipH="1">
              <a:off x="2082045" y="2111796"/>
              <a:ext cx="1455057" cy="979818"/>
            </a:xfrm>
            <a:prstGeom prst="curvedDownArrow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</p:grpSp>
      <p:sp>
        <p:nvSpPr>
          <p:cNvPr id="15" name="CaixaDeTexto 14">
            <a:extLst>
              <a:ext uri="{FF2B5EF4-FFF2-40B4-BE49-F238E27FC236}">
                <a16:creationId xmlns="" xmlns:a16="http://schemas.microsoft.com/office/drawing/2014/main" id="{45DFF7FB-CD2C-4279-AA9A-1FC1C3BF8A31}"/>
              </a:ext>
            </a:extLst>
          </p:cNvPr>
          <p:cNvSpPr txBox="1"/>
          <p:nvPr/>
        </p:nvSpPr>
        <p:spPr>
          <a:xfrm>
            <a:off x="957768" y="1708561"/>
            <a:ext cx="1945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accent4">
                    <a:lumMod val="50000"/>
                  </a:schemeClr>
                </a:solidFill>
              </a:rPr>
              <a:t>Óleo comestível usado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="" xmlns:a16="http://schemas.microsoft.com/office/drawing/2014/main" id="{3D3A0526-1894-48C5-83EB-268166A650A5}"/>
              </a:ext>
            </a:extLst>
          </p:cNvPr>
          <p:cNvSpPr txBox="1"/>
          <p:nvPr/>
        </p:nvSpPr>
        <p:spPr>
          <a:xfrm>
            <a:off x="6291101" y="1818173"/>
            <a:ext cx="1945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b="1" dirty="0">
                <a:solidFill>
                  <a:schemeClr val="bg2"/>
                </a:solidFill>
              </a:rPr>
              <a:t>Embalagem PET de óleo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="" xmlns:a16="http://schemas.microsoft.com/office/drawing/2014/main" id="{69802D1F-6FB1-4F06-A4C7-E14A96889649}"/>
              </a:ext>
            </a:extLst>
          </p:cNvPr>
          <p:cNvGrpSpPr/>
          <p:nvPr/>
        </p:nvGrpSpPr>
        <p:grpSpPr>
          <a:xfrm>
            <a:off x="5110028" y="1833354"/>
            <a:ext cx="2886127" cy="4584519"/>
            <a:chOff x="5110028" y="1847209"/>
            <a:chExt cx="2886127" cy="4584519"/>
          </a:xfrm>
        </p:grpSpPr>
        <p:sp>
          <p:nvSpPr>
            <p:cNvPr id="5" name="Seta: Curva para Baixo 4">
              <a:extLst>
                <a:ext uri="{FF2B5EF4-FFF2-40B4-BE49-F238E27FC236}">
                  <a16:creationId xmlns="" xmlns:a16="http://schemas.microsoft.com/office/drawing/2014/main" id="{C6FBE660-7646-49FB-9AE7-32A6DDD988C3}"/>
                </a:ext>
              </a:extLst>
            </p:cNvPr>
            <p:cNvSpPr/>
            <p:nvPr/>
          </p:nvSpPr>
          <p:spPr>
            <a:xfrm rot="2820156">
              <a:off x="5594302" y="2102735"/>
              <a:ext cx="1508993" cy="997941"/>
            </a:xfrm>
            <a:prstGeom prst="curvedDownArrow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2"/>
                </a:solidFill>
              </a:endParaRPr>
            </a:p>
          </p:txBody>
        </p:sp>
        <p:grpSp>
          <p:nvGrpSpPr>
            <p:cNvPr id="6" name="Agrupar 5">
              <a:extLst>
                <a:ext uri="{FF2B5EF4-FFF2-40B4-BE49-F238E27FC236}">
                  <a16:creationId xmlns="" xmlns:a16="http://schemas.microsoft.com/office/drawing/2014/main" id="{45F7CE1C-0629-40FB-AEA9-769FD709BAAD}"/>
                </a:ext>
              </a:extLst>
            </p:cNvPr>
            <p:cNvGrpSpPr/>
            <p:nvPr/>
          </p:nvGrpSpPr>
          <p:grpSpPr>
            <a:xfrm>
              <a:off x="5110028" y="3574619"/>
              <a:ext cx="2886127" cy="2857109"/>
              <a:chOff x="5110028" y="3574619"/>
              <a:chExt cx="2886127" cy="2857109"/>
            </a:xfrm>
          </p:grpSpPr>
          <p:sp>
            <p:nvSpPr>
              <p:cNvPr id="14" name="CaixaDeTexto 13">
                <a:extLst>
                  <a:ext uri="{FF2B5EF4-FFF2-40B4-BE49-F238E27FC236}">
                    <a16:creationId xmlns="" xmlns:a16="http://schemas.microsoft.com/office/drawing/2014/main" id="{7185E2FD-99FD-4CF9-A24A-5C55475CCDEA}"/>
                  </a:ext>
                </a:extLst>
              </p:cNvPr>
              <p:cNvSpPr txBox="1"/>
              <p:nvPr/>
            </p:nvSpPr>
            <p:spPr>
              <a:xfrm>
                <a:off x="5469318" y="3574619"/>
                <a:ext cx="218972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2000" b="1" dirty="0">
                    <a:solidFill>
                      <a:schemeClr val="bg2"/>
                    </a:solidFill>
                  </a:rPr>
                  <a:t>Acordo Setorial de Embalagens</a:t>
                </a:r>
                <a:endParaRPr lang="pt-BR" sz="2000" dirty="0">
                  <a:solidFill>
                    <a:schemeClr val="bg2"/>
                  </a:solidFill>
                </a:endParaRPr>
              </a:p>
            </p:txBody>
          </p:sp>
          <p:pic>
            <p:nvPicPr>
              <p:cNvPr id="1032" name="Picture 8" descr="Image result for mma governo">
                <a:extLst>
                  <a:ext uri="{FF2B5EF4-FFF2-40B4-BE49-F238E27FC236}">
                    <a16:creationId xmlns="" xmlns:a16="http://schemas.microsoft.com/office/drawing/2014/main" id="{C50595E2-F596-41D7-818A-509086AEAA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36304" y="4463468"/>
                <a:ext cx="1627649" cy="5883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Imagem 16">
                <a:extLst>
                  <a:ext uri="{FF2B5EF4-FFF2-40B4-BE49-F238E27FC236}">
                    <a16:creationId xmlns="" xmlns:a16="http://schemas.microsoft.com/office/drawing/2014/main" id="{C45CA46E-96BD-4888-ADC1-57F22FC333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6852463" y="5316256"/>
                <a:ext cx="1143692" cy="1115472"/>
              </a:xfrm>
              <a:prstGeom prst="rect">
                <a:avLst/>
              </a:prstGeom>
            </p:spPr>
          </p:pic>
          <p:pic>
            <p:nvPicPr>
              <p:cNvPr id="25" name="Imagem 21">
                <a:extLst>
                  <a:ext uri="{FF2B5EF4-FFF2-40B4-BE49-F238E27FC236}">
                    <a16:creationId xmlns="" xmlns:a16="http://schemas.microsoft.com/office/drawing/2014/main" id="{D1B09955-5AA5-4161-B5C9-282818AC6D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colorTemperature colorTemp="47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10028" y="5624013"/>
                <a:ext cx="1454150" cy="660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3" name="CaixaDeTexto 22">
            <a:extLst>
              <a:ext uri="{FF2B5EF4-FFF2-40B4-BE49-F238E27FC236}">
                <a16:creationId xmlns="" xmlns:a16="http://schemas.microsoft.com/office/drawing/2014/main" id="{ECCD8E17-7407-4E65-B281-F76D6D49271C}"/>
              </a:ext>
            </a:extLst>
          </p:cNvPr>
          <p:cNvSpPr txBox="1"/>
          <p:nvPr/>
        </p:nvSpPr>
        <p:spPr>
          <a:xfrm>
            <a:off x="280991" y="157582"/>
            <a:ext cx="5242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Logística reversa de resíduos</a:t>
            </a:r>
          </a:p>
        </p:txBody>
      </p:sp>
      <p:cxnSp>
        <p:nvCxnSpPr>
          <p:cNvPr id="24" name="Conector reto 23">
            <a:extLst>
              <a:ext uri="{FF2B5EF4-FFF2-40B4-BE49-F238E27FC236}">
                <a16:creationId xmlns="" xmlns:a16="http://schemas.microsoft.com/office/drawing/2014/main" id="{9B499EAC-313D-4624-8F7C-57392B680AF3}"/>
              </a:ext>
            </a:extLst>
          </p:cNvPr>
          <p:cNvCxnSpPr/>
          <p:nvPr/>
        </p:nvCxnSpPr>
        <p:spPr>
          <a:xfrm flipH="1">
            <a:off x="13850" y="673011"/>
            <a:ext cx="8091055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6" name="Imagem 25">
            <a:extLst>
              <a:ext uri="{FF2B5EF4-FFF2-40B4-BE49-F238E27FC236}">
                <a16:creationId xmlns="" xmlns:a16="http://schemas.microsoft.com/office/drawing/2014/main" id="{63399B0B-2DAF-4066-BFBE-95359A67BBA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323" y="77129"/>
            <a:ext cx="1369802" cy="108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3537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>
            <a:extLst>
              <a:ext uri="{FF2B5EF4-FFF2-40B4-BE49-F238E27FC236}">
                <a16:creationId xmlns="" xmlns:a16="http://schemas.microsoft.com/office/drawing/2014/main" id="{C58EE018-54F3-4BEF-B923-BCDEF6C85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961" y="869658"/>
            <a:ext cx="5684471" cy="549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4D7D0754-E41A-4678-BCA9-69B923310D45}"/>
              </a:ext>
            </a:extLst>
          </p:cNvPr>
          <p:cNvSpPr txBox="1"/>
          <p:nvPr/>
        </p:nvSpPr>
        <p:spPr>
          <a:xfrm>
            <a:off x="280991" y="157582"/>
            <a:ext cx="5242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Logística reversa de resíduos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="" xmlns:a16="http://schemas.microsoft.com/office/drawing/2014/main" id="{454D4219-3BB9-49ED-A790-2321159CCF9E}"/>
              </a:ext>
            </a:extLst>
          </p:cNvPr>
          <p:cNvCxnSpPr/>
          <p:nvPr/>
        </p:nvCxnSpPr>
        <p:spPr>
          <a:xfrm flipH="1">
            <a:off x="13850" y="673011"/>
            <a:ext cx="8091055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FF1FE295-4180-4B91-AB02-4CE91520C86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323" y="77129"/>
            <a:ext cx="1369802" cy="108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0661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="" xmlns:a16="http://schemas.microsoft.com/office/drawing/2014/main" id="{74D06B8F-04AE-4DAE-9D7A-7049FA787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647" y="1495075"/>
            <a:ext cx="8478705" cy="260107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3500" rIns="13500" anchor="t"/>
          <a:lstStyle/>
          <a:p>
            <a:pPr marL="257175" indent="-257175">
              <a:lnSpc>
                <a:spcPct val="150000"/>
              </a:lnSpc>
              <a:spcAft>
                <a:spcPts val="450"/>
              </a:spcAft>
              <a:buFont typeface="Wingdings" panose="05000000000000000000" pitchFamily="2" charset="2"/>
              <a:buChar char="§"/>
            </a:pP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Assinatura em 21/12/2015</a:t>
            </a:r>
          </a:p>
          <a:p>
            <a:pPr marL="257175" indent="-257175">
              <a:lnSpc>
                <a:spcPct val="150000"/>
              </a:lnSpc>
              <a:spcAft>
                <a:spcPts val="450"/>
              </a:spcAft>
              <a:buFont typeface="Wingdings" panose="05000000000000000000" pitchFamily="2" charset="2"/>
              <a:buChar char="§"/>
            </a:pP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Signatários</a:t>
            </a:r>
          </a:p>
          <a:p>
            <a:pPr marL="600075" lvl="1" indent="-257175" algn="just">
              <a:spcAft>
                <a:spcPts val="450"/>
              </a:spcAft>
              <a:buFont typeface="Wingdings" panose="05000000000000000000" pitchFamily="2" charset="2"/>
              <a:buChar char="§"/>
            </a:pPr>
            <a:endParaRPr lang="pt-B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00075" lvl="1" indent="-257175" algn="just">
              <a:spcAft>
                <a:spcPts val="450"/>
              </a:spcAft>
              <a:buFont typeface="Wingdings" panose="05000000000000000000" pitchFamily="2" charset="2"/>
              <a:buChar char="§"/>
            </a:pPr>
            <a:endParaRPr lang="pt-B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00075" lvl="1" indent="-257175" algn="just">
              <a:spcAft>
                <a:spcPts val="450"/>
              </a:spcAft>
              <a:buFont typeface="Wingdings" panose="05000000000000000000" pitchFamily="2" charset="2"/>
              <a:buChar char="§"/>
            </a:pPr>
            <a:endParaRPr lang="pt-B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57175" indent="-257175" algn="just">
              <a:lnSpc>
                <a:spcPct val="150000"/>
              </a:lnSpc>
              <a:spcAft>
                <a:spcPts val="450"/>
              </a:spcAft>
              <a:buFont typeface="Wingdings" panose="05000000000000000000" pitchFamily="2" charset="2"/>
              <a:buChar char="§"/>
            </a:pPr>
            <a:endParaRPr lang="pt-B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57175" indent="-257175" algn="just">
              <a:lnSpc>
                <a:spcPct val="150000"/>
              </a:lnSpc>
              <a:spcAft>
                <a:spcPts val="450"/>
              </a:spcAft>
              <a:buFont typeface="Wingdings" panose="05000000000000000000" pitchFamily="2" charset="2"/>
              <a:buChar char="§"/>
            </a:pPr>
            <a:endParaRPr lang="pt-B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57175" indent="-257175" algn="just">
              <a:lnSpc>
                <a:spcPct val="150000"/>
              </a:lnSpc>
              <a:spcAft>
                <a:spcPts val="450"/>
              </a:spcAft>
              <a:buFont typeface="Wingdings" panose="05000000000000000000" pitchFamily="2" charset="2"/>
              <a:buChar char="§"/>
            </a:pP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Empresas Participantes</a:t>
            </a:r>
          </a:p>
        </p:txBody>
      </p:sp>
      <p:grpSp>
        <p:nvGrpSpPr>
          <p:cNvPr id="20" name="Agrupar 19">
            <a:extLst>
              <a:ext uri="{FF2B5EF4-FFF2-40B4-BE49-F238E27FC236}">
                <a16:creationId xmlns="" xmlns:a16="http://schemas.microsoft.com/office/drawing/2014/main" id="{BB3E6117-FDF3-4EC2-89AA-60ADD875A70F}"/>
              </a:ext>
            </a:extLst>
          </p:cNvPr>
          <p:cNvGrpSpPr>
            <a:grpSpLocks noChangeAspect="1"/>
          </p:cNvGrpSpPr>
          <p:nvPr/>
        </p:nvGrpSpPr>
        <p:grpSpPr>
          <a:xfrm>
            <a:off x="2155251" y="4918216"/>
            <a:ext cx="4833495" cy="1434818"/>
            <a:chOff x="2076200" y="4433281"/>
            <a:chExt cx="4770011" cy="1415972"/>
          </a:xfrm>
        </p:grpSpPr>
        <p:pic>
          <p:nvPicPr>
            <p:cNvPr id="9" name="Imagem 8">
              <a:extLst>
                <a:ext uri="{FF2B5EF4-FFF2-40B4-BE49-F238E27FC236}">
                  <a16:creationId xmlns="" xmlns:a16="http://schemas.microsoft.com/office/drawing/2014/main" id="{7B6E3785-509D-4C6E-BDB9-34B91411C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6200" y="4672487"/>
              <a:ext cx="668381" cy="853977"/>
            </a:xfrm>
            <a:prstGeom prst="rect">
              <a:avLst/>
            </a:prstGeom>
          </p:spPr>
        </p:pic>
        <p:pic>
          <p:nvPicPr>
            <p:cNvPr id="10" name="Imagem 9">
              <a:extLst>
                <a:ext uri="{FF2B5EF4-FFF2-40B4-BE49-F238E27FC236}">
                  <a16:creationId xmlns="" xmlns:a16="http://schemas.microsoft.com/office/drawing/2014/main" id="{842ADEBC-B87C-4DF1-A54F-242F6879A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5522" y="5293451"/>
              <a:ext cx="1650689" cy="555802"/>
            </a:xfrm>
            <a:prstGeom prst="rect">
              <a:avLst/>
            </a:prstGeom>
          </p:spPr>
        </p:pic>
        <p:pic>
          <p:nvPicPr>
            <p:cNvPr id="11" name="Imagem 10">
              <a:extLst>
                <a:ext uri="{FF2B5EF4-FFF2-40B4-BE49-F238E27FC236}">
                  <a16:creationId xmlns="" xmlns:a16="http://schemas.microsoft.com/office/drawing/2014/main" id="{A429F692-52DB-4A84-8DF9-D56F58201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6415" y="4433281"/>
              <a:ext cx="1654601" cy="380559"/>
            </a:xfrm>
            <a:prstGeom prst="rect">
              <a:avLst/>
            </a:prstGeom>
          </p:spPr>
        </p:pic>
        <p:pic>
          <p:nvPicPr>
            <p:cNvPr id="12" name="Imagem 11">
              <a:extLst>
                <a:ext uri="{FF2B5EF4-FFF2-40B4-BE49-F238E27FC236}">
                  <a16:creationId xmlns="" xmlns:a16="http://schemas.microsoft.com/office/drawing/2014/main" id="{AA6DB299-2655-4DF9-96E5-7225CE4EF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7680" y="5179947"/>
              <a:ext cx="1416542" cy="629883"/>
            </a:xfrm>
            <a:prstGeom prst="rect">
              <a:avLst/>
            </a:prstGeom>
          </p:spPr>
        </p:pic>
        <p:pic>
          <p:nvPicPr>
            <p:cNvPr id="13" name="Imagem 12">
              <a:extLst>
                <a:ext uri="{FF2B5EF4-FFF2-40B4-BE49-F238E27FC236}">
                  <a16:creationId xmlns="" xmlns:a16="http://schemas.microsoft.com/office/drawing/2014/main" id="{801AFEB5-0AC1-405B-8F7F-08C6B35BC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3139" y="4490631"/>
              <a:ext cx="1157179" cy="538906"/>
            </a:xfrm>
            <a:prstGeom prst="rect">
              <a:avLst/>
            </a:prstGeom>
          </p:spPr>
        </p:pic>
      </p:grpSp>
      <p:sp>
        <p:nvSpPr>
          <p:cNvPr id="22" name="CaixaDeTexto 21">
            <a:extLst>
              <a:ext uri="{FF2B5EF4-FFF2-40B4-BE49-F238E27FC236}">
                <a16:creationId xmlns="" xmlns:a16="http://schemas.microsoft.com/office/drawing/2014/main" id="{430B23B5-D665-4AFB-9F42-C2C268021D01}"/>
              </a:ext>
            </a:extLst>
          </p:cNvPr>
          <p:cNvSpPr txBox="1"/>
          <p:nvPr/>
        </p:nvSpPr>
        <p:spPr>
          <a:xfrm>
            <a:off x="332647" y="998547"/>
            <a:ext cx="568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Termo de Compromisso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="" xmlns:a16="http://schemas.microsoft.com/office/drawing/2014/main" id="{154BCB94-CB0C-43A0-A404-77ED9BE0830D}"/>
              </a:ext>
            </a:extLst>
          </p:cNvPr>
          <p:cNvSpPr txBox="1"/>
          <p:nvPr/>
        </p:nvSpPr>
        <p:spPr>
          <a:xfrm>
            <a:off x="280991" y="157582"/>
            <a:ext cx="5242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Logística reversa de resíduos</a:t>
            </a:r>
          </a:p>
        </p:txBody>
      </p:sp>
      <p:cxnSp>
        <p:nvCxnSpPr>
          <p:cNvPr id="19" name="Conector reto 18">
            <a:extLst>
              <a:ext uri="{FF2B5EF4-FFF2-40B4-BE49-F238E27FC236}">
                <a16:creationId xmlns="" xmlns:a16="http://schemas.microsoft.com/office/drawing/2014/main" id="{4C427311-AABA-4EB8-912C-A9B9FFEC1D9A}"/>
              </a:ext>
            </a:extLst>
          </p:cNvPr>
          <p:cNvCxnSpPr/>
          <p:nvPr/>
        </p:nvCxnSpPr>
        <p:spPr>
          <a:xfrm flipH="1">
            <a:off x="13850" y="673011"/>
            <a:ext cx="8091055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5" name="Imagem 24">
            <a:extLst>
              <a:ext uri="{FF2B5EF4-FFF2-40B4-BE49-F238E27FC236}">
                <a16:creationId xmlns="" xmlns:a16="http://schemas.microsoft.com/office/drawing/2014/main" id="{4C9B77A8-E221-4F5F-B61C-DCD6D7AF011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323" y="77129"/>
            <a:ext cx="1369802" cy="1084236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="" xmlns:a16="http://schemas.microsoft.com/office/drawing/2014/main" id="{47869B7A-45E5-4483-81F4-5764459847CF}"/>
              </a:ext>
            </a:extLst>
          </p:cNvPr>
          <p:cNvGrpSpPr/>
          <p:nvPr/>
        </p:nvGrpSpPr>
        <p:grpSpPr>
          <a:xfrm>
            <a:off x="823205" y="2701351"/>
            <a:ext cx="7418313" cy="1135511"/>
            <a:chOff x="823205" y="2701351"/>
            <a:chExt cx="7418313" cy="1135511"/>
          </a:xfrm>
        </p:grpSpPr>
        <p:pic>
          <p:nvPicPr>
            <p:cNvPr id="15" name="Picture 10" descr="Image result for sindoleo">
              <a:extLst>
                <a:ext uri="{FF2B5EF4-FFF2-40B4-BE49-F238E27FC236}">
                  <a16:creationId xmlns="" xmlns:a16="http://schemas.microsoft.com/office/drawing/2014/main" id="{F7440E6C-6DFF-47EA-9DCA-2FE1F2944C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0001" y="2831136"/>
              <a:ext cx="3156890" cy="810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Image result for cetesb">
              <a:extLst>
                <a:ext uri="{FF2B5EF4-FFF2-40B4-BE49-F238E27FC236}">
                  <a16:creationId xmlns="" xmlns:a16="http://schemas.microsoft.com/office/drawing/2014/main" id="{0D70F043-49A7-4775-A2B2-C9AC7AE684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8746" y="2755486"/>
              <a:ext cx="1252772" cy="1027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Image result for secretaria de meio ambiente sp">
              <a:extLst>
                <a:ext uri="{FF2B5EF4-FFF2-40B4-BE49-F238E27FC236}">
                  <a16:creationId xmlns="" xmlns:a16="http://schemas.microsoft.com/office/drawing/2014/main" id="{093A2210-56F1-4749-B6BD-541DB3D385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0273" y="2820636"/>
              <a:ext cx="1248498" cy="839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Image result for abiove">
              <a:extLst>
                <a:ext uri="{FF2B5EF4-FFF2-40B4-BE49-F238E27FC236}">
                  <a16:creationId xmlns="" xmlns:a16="http://schemas.microsoft.com/office/drawing/2014/main" id="{CEB0B4F7-CA52-40D5-85D6-9715C01D9B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18"/>
            <a:stretch/>
          </p:blipFill>
          <p:spPr bwMode="auto">
            <a:xfrm>
              <a:off x="823205" y="2701351"/>
              <a:ext cx="917753" cy="1135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531084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aixaDeTexto 21">
            <a:extLst>
              <a:ext uri="{FF2B5EF4-FFF2-40B4-BE49-F238E27FC236}">
                <a16:creationId xmlns="" xmlns:a16="http://schemas.microsoft.com/office/drawing/2014/main" id="{430B23B5-D665-4AFB-9F42-C2C268021D01}"/>
              </a:ext>
            </a:extLst>
          </p:cNvPr>
          <p:cNvSpPr txBox="1"/>
          <p:nvPr/>
        </p:nvSpPr>
        <p:spPr>
          <a:xfrm>
            <a:off x="1555069" y="993274"/>
            <a:ext cx="6549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Metas do Programa Óleo Sustentável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="" xmlns:a16="http://schemas.microsoft.com/office/drawing/2014/main" id="{67A1CEB9-5EFD-40A0-8EBF-D5DDDE5CED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088" y="1428704"/>
            <a:ext cx="7840859" cy="52717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" rIns="18000" anchor="t"/>
          <a:lstStyle/>
          <a:p>
            <a:pPr marL="342900" indent="-3429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Destinar adequadamente 100% do óleo coletado;</a:t>
            </a:r>
          </a:p>
          <a:p>
            <a:pPr marL="342900" indent="-3429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Ações de educação ambiental;</a:t>
            </a:r>
          </a:p>
          <a:p>
            <a:pPr marL="342900" indent="-3429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Implantar pontos de entrega voluntária (PE):</a:t>
            </a:r>
          </a:p>
          <a:p>
            <a:pPr marL="800100" lvl="1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2013: 860 pontos;</a:t>
            </a:r>
          </a:p>
          <a:p>
            <a:pPr marL="800100" lvl="1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2014: 905 pontos;</a:t>
            </a:r>
          </a:p>
          <a:p>
            <a:pPr marL="800100" lvl="1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2015: 950 pontos;</a:t>
            </a:r>
          </a:p>
          <a:p>
            <a:pPr marL="800100" lvl="1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2016: 1150 pontos;</a:t>
            </a:r>
          </a:p>
          <a:p>
            <a:pPr marL="800100" lvl="1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2017: 1250 pontos;</a:t>
            </a:r>
          </a:p>
          <a:p>
            <a:pPr marL="800100" lvl="1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2018: 1350 pontos;</a:t>
            </a:r>
          </a:p>
          <a:p>
            <a:pPr marL="800100" lvl="1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2019: 1450 pontos.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Manutenção de site para pesquisa sobre a localização dos </a:t>
            </a:r>
            <a:r>
              <a:rPr lang="pt-BR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PE’s</a:t>
            </a:r>
            <a:endParaRPr lang="pt-B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l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pt-BR" sz="16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="" xmlns:a16="http://schemas.microsoft.com/office/drawing/2014/main" id="{8276BE66-8A3B-489F-BCCA-ED2C6274720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260" y="2801049"/>
            <a:ext cx="1681202" cy="2527024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BFCD92B0-9CBA-4318-B358-89BFC6E28CB4}"/>
              </a:ext>
            </a:extLst>
          </p:cNvPr>
          <p:cNvSpPr txBox="1"/>
          <p:nvPr/>
        </p:nvSpPr>
        <p:spPr>
          <a:xfrm>
            <a:off x="280991" y="157582"/>
            <a:ext cx="5242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Logística reversa de resíduos</a:t>
            </a:r>
          </a:p>
        </p:txBody>
      </p:sp>
      <p:cxnSp>
        <p:nvCxnSpPr>
          <p:cNvPr id="9" name="Conector reto 8">
            <a:extLst>
              <a:ext uri="{FF2B5EF4-FFF2-40B4-BE49-F238E27FC236}">
                <a16:creationId xmlns="" xmlns:a16="http://schemas.microsoft.com/office/drawing/2014/main" id="{AB03781D-29AA-4101-BFC6-C99093E06E08}"/>
              </a:ext>
            </a:extLst>
          </p:cNvPr>
          <p:cNvCxnSpPr/>
          <p:nvPr/>
        </p:nvCxnSpPr>
        <p:spPr>
          <a:xfrm flipH="1">
            <a:off x="13850" y="673011"/>
            <a:ext cx="8091055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5" name="Imagem 14">
            <a:extLst>
              <a:ext uri="{FF2B5EF4-FFF2-40B4-BE49-F238E27FC236}">
                <a16:creationId xmlns="" xmlns:a16="http://schemas.microsoft.com/office/drawing/2014/main" id="{A23CE57B-FDA1-491C-9C3A-5B79A50E92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323" y="77129"/>
            <a:ext cx="1369802" cy="108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813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="" xmlns:a16="http://schemas.microsoft.com/office/drawing/2014/main" id="{8276BE66-8A3B-489F-BCCA-ED2C6274720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836" y="3806684"/>
            <a:ext cx="1681202" cy="2527024"/>
          </a:xfrm>
          <a:prstGeom prst="rect">
            <a:avLst/>
          </a:prstGeom>
        </p:spPr>
      </p:pic>
      <p:sp>
        <p:nvSpPr>
          <p:cNvPr id="15" name="Rectangle 3">
            <a:extLst>
              <a:ext uri="{FF2B5EF4-FFF2-40B4-BE49-F238E27FC236}">
                <a16:creationId xmlns="" xmlns:a16="http://schemas.microsoft.com/office/drawing/2014/main" id="{9CB4EAE7-998B-4D8A-98E4-AAF8FC815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047" y="1714588"/>
            <a:ext cx="7559147" cy="447040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" rIns="18000" anchor="t"/>
          <a:lstStyle/>
          <a:p>
            <a:pPr marL="342900" indent="-342900" algn="just">
              <a:lnSpc>
                <a:spcPct val="2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Renovação do Termo: 29/12/2017;</a:t>
            </a:r>
          </a:p>
          <a:p>
            <a:pPr marL="342900" indent="-342900" algn="just">
              <a:lnSpc>
                <a:spcPct val="2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Novas metas compactuadas:</a:t>
            </a:r>
          </a:p>
          <a:p>
            <a:pPr marL="444500" indent="-444500" algn="just">
              <a:lnSpc>
                <a:spcPct val="200000"/>
              </a:lnSpc>
              <a:spcAft>
                <a:spcPts val="600"/>
              </a:spcAft>
            </a:pP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- Até o final de 2019: </a:t>
            </a:r>
            <a:r>
              <a:rPr lang="pt-BR" sz="16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Todos os municípios com mais de 100 mil </a:t>
            </a:r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habitantes (IBGE, 2017) terão pelo menos 01 Ponto de Entrega Voluntária de Óleo.</a:t>
            </a:r>
          </a:p>
          <a:p>
            <a:pPr marL="444500" indent="-444500" algn="just">
              <a:lnSpc>
                <a:spcPct val="200000"/>
              </a:lnSpc>
              <a:spcAft>
                <a:spcPts val="600"/>
              </a:spcAft>
            </a:pPr>
            <a:endParaRPr lang="pt-B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l">
              <a:lnSpc>
                <a:spcPct val="2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pt-BR" sz="16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549CB632-03B1-44DB-83E3-C771DF0BA6A7}"/>
              </a:ext>
            </a:extLst>
          </p:cNvPr>
          <p:cNvSpPr txBox="1"/>
          <p:nvPr/>
        </p:nvSpPr>
        <p:spPr>
          <a:xfrm>
            <a:off x="1417047" y="1165759"/>
            <a:ext cx="6549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Metas do Programa Óleo Sustentável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A71C48D9-E2C6-4640-97DD-B9C3723DB885}"/>
              </a:ext>
            </a:extLst>
          </p:cNvPr>
          <p:cNvSpPr txBox="1"/>
          <p:nvPr/>
        </p:nvSpPr>
        <p:spPr>
          <a:xfrm>
            <a:off x="280991" y="157582"/>
            <a:ext cx="5242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Logística reversa de resíduos</a:t>
            </a:r>
          </a:p>
        </p:txBody>
      </p:sp>
      <p:cxnSp>
        <p:nvCxnSpPr>
          <p:cNvPr id="9" name="Conector reto 8">
            <a:extLst>
              <a:ext uri="{FF2B5EF4-FFF2-40B4-BE49-F238E27FC236}">
                <a16:creationId xmlns="" xmlns:a16="http://schemas.microsoft.com/office/drawing/2014/main" id="{C86A7634-4955-4DA4-8A91-7EFFC63EB43F}"/>
              </a:ext>
            </a:extLst>
          </p:cNvPr>
          <p:cNvCxnSpPr/>
          <p:nvPr/>
        </p:nvCxnSpPr>
        <p:spPr>
          <a:xfrm flipH="1">
            <a:off x="13850" y="673011"/>
            <a:ext cx="8091055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6" name="Imagem 15">
            <a:extLst>
              <a:ext uri="{FF2B5EF4-FFF2-40B4-BE49-F238E27FC236}">
                <a16:creationId xmlns="" xmlns:a16="http://schemas.microsoft.com/office/drawing/2014/main" id="{7941AED0-501A-4EFD-BC15-22E9151AB8C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323" y="77129"/>
            <a:ext cx="1369802" cy="108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3519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202718" y="6387016"/>
            <a:ext cx="4738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http://www.oleosustentavel.org.br</a:t>
            </a:r>
            <a:endParaRPr lang="pt-BR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A728F60D-7C45-4796-A639-5E44C62CD613}"/>
              </a:ext>
            </a:extLst>
          </p:cNvPr>
          <p:cNvSpPr txBox="1"/>
          <p:nvPr/>
        </p:nvSpPr>
        <p:spPr>
          <a:xfrm>
            <a:off x="280991" y="157582"/>
            <a:ext cx="5242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Logística reversa de resíduos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="" xmlns:a16="http://schemas.microsoft.com/office/drawing/2014/main" id="{1CCCA53E-52B1-4639-8894-EBF151C38FF2}"/>
              </a:ext>
            </a:extLst>
          </p:cNvPr>
          <p:cNvCxnSpPr/>
          <p:nvPr/>
        </p:nvCxnSpPr>
        <p:spPr>
          <a:xfrm flipH="1">
            <a:off x="13850" y="673011"/>
            <a:ext cx="8091055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E7D89728-1CCC-4A1D-8A2D-6E26084C5E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0598" b="18396"/>
          <a:stretch/>
        </p:blipFill>
        <p:spPr>
          <a:xfrm>
            <a:off x="518162" y="-21266"/>
            <a:ext cx="7405909" cy="6323211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="" xmlns:a16="http://schemas.microsoft.com/office/drawing/2014/main" id="{8D9DC88C-DE64-47EF-8E04-00AEA8CABDB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323" y="77129"/>
            <a:ext cx="1369802" cy="108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94988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4"/>
          <p:cNvSpPr>
            <a:spLocks noChangeArrowheads="1"/>
          </p:cNvSpPr>
          <p:nvPr/>
        </p:nvSpPr>
        <p:spPr bwMode="auto">
          <a:xfrm>
            <a:off x="280991" y="945921"/>
            <a:ext cx="745904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200" b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Educação ambiental</a:t>
            </a:r>
            <a:endParaRPr lang="pt-BR" sz="2200" dirty="0">
              <a:solidFill>
                <a:schemeClr val="accent6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F385B08E-A99F-476F-8F4D-38F570A6458B}"/>
              </a:ext>
            </a:extLst>
          </p:cNvPr>
          <p:cNvSpPr txBox="1"/>
          <p:nvPr/>
        </p:nvSpPr>
        <p:spPr>
          <a:xfrm>
            <a:off x="280991" y="157582"/>
            <a:ext cx="5242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Logística reversa de resíduos</a:t>
            </a:r>
          </a:p>
        </p:txBody>
      </p:sp>
      <p:cxnSp>
        <p:nvCxnSpPr>
          <p:cNvPr id="10" name="Conector reto 9">
            <a:extLst>
              <a:ext uri="{FF2B5EF4-FFF2-40B4-BE49-F238E27FC236}">
                <a16:creationId xmlns="" xmlns:a16="http://schemas.microsoft.com/office/drawing/2014/main" id="{7F432C1F-502C-4A4F-B2DB-DDB6A09E0A31}"/>
              </a:ext>
            </a:extLst>
          </p:cNvPr>
          <p:cNvCxnSpPr/>
          <p:nvPr/>
        </p:nvCxnSpPr>
        <p:spPr>
          <a:xfrm flipH="1">
            <a:off x="13850" y="673011"/>
            <a:ext cx="8091055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43F60A5C-3D91-46D4-99A5-6DBD8574FD8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323" y="77129"/>
            <a:ext cx="1369802" cy="108423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8FB2E2E9-09EA-4FF5-812F-9B0FD1606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6791" y="1499191"/>
            <a:ext cx="3445518" cy="48763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B785FF2A-AB5B-4437-939F-9F7F2AAC6950}"/>
              </a:ext>
            </a:extLst>
          </p:cNvPr>
          <p:cNvSpPr txBox="1"/>
          <p:nvPr/>
        </p:nvSpPr>
        <p:spPr>
          <a:xfrm>
            <a:off x="4976322" y="6184989"/>
            <a:ext cx="1903228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BR" sz="1400" dirty="0"/>
              <a:t>HQ Capitã </a:t>
            </a:r>
            <a:r>
              <a:rPr lang="pt-BR" sz="1400" dirty="0" err="1"/>
              <a:t>Reclica</a:t>
            </a:r>
            <a:r>
              <a:rPr lang="pt-BR" sz="1400" dirty="0"/>
              <a:t>, Ed. 1</a:t>
            </a:r>
          </a:p>
        </p:txBody>
      </p:sp>
      <p:sp>
        <p:nvSpPr>
          <p:cNvPr id="15" name="Retângulo 14" descr="https://www.oleosustentavel.org.br/files/upload/db79304b6feaf3a5e6f47a2747539563.jpg">
            <a:extLst>
              <a:ext uri="{FF2B5EF4-FFF2-40B4-BE49-F238E27FC236}">
                <a16:creationId xmlns="" xmlns:a16="http://schemas.microsoft.com/office/drawing/2014/main" id="{D455BE71-52E0-4902-A244-BA061B434057}"/>
              </a:ext>
            </a:extLst>
          </p:cNvPr>
          <p:cNvSpPr/>
          <p:nvPr/>
        </p:nvSpPr>
        <p:spPr>
          <a:xfrm>
            <a:off x="396351" y="1499191"/>
            <a:ext cx="4537439" cy="3293362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6000" r="-16000"/>
            </a:stretch>
          </a:blip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CaixaDeTexto 15">
            <a:extLst>
              <a:ext uri="{FF2B5EF4-FFF2-40B4-BE49-F238E27FC236}">
                <a16:creationId xmlns="" xmlns:a16="http://schemas.microsoft.com/office/drawing/2014/main" id="{B4EE1ED6-9E61-4BF7-ABED-79C9F9699C06}"/>
              </a:ext>
            </a:extLst>
          </p:cNvPr>
          <p:cNvSpPr txBox="1"/>
          <p:nvPr/>
        </p:nvSpPr>
        <p:spPr>
          <a:xfrm>
            <a:off x="280991" y="4598399"/>
            <a:ext cx="381254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BR" sz="1400" dirty="0"/>
              <a:t>Programa Meio Ambiente nas Escolas - Mairinque</a:t>
            </a:r>
          </a:p>
        </p:txBody>
      </p:sp>
      <p:pic>
        <p:nvPicPr>
          <p:cNvPr id="17" name="Picture 3">
            <a:extLst>
              <a:ext uri="{FF2B5EF4-FFF2-40B4-BE49-F238E27FC236}">
                <a16:creationId xmlns="" xmlns:a16="http://schemas.microsoft.com/office/drawing/2014/main" id="{CDE75139-53A9-497E-B075-262242371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835" y="5368629"/>
            <a:ext cx="2588304" cy="816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80651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115291" y="4344538"/>
            <a:ext cx="69134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 smtClean="0">
                <a:latin typeface="Arial Narrow" panose="020B0606020202030204" pitchFamily="34" charset="0"/>
                <a:hlinkClick r:id="rId2"/>
              </a:rPr>
              <a:t>bernardo@abiove.org.br</a:t>
            </a:r>
            <a:endParaRPr lang="pt-BR" sz="2800" dirty="0">
              <a:latin typeface="Arial Narrow" panose="020B0606020202030204" pitchFamily="34" charset="0"/>
            </a:endParaRPr>
          </a:p>
          <a:p>
            <a:pPr algn="ctr"/>
            <a:r>
              <a:rPr lang="pt-BR" sz="2800" dirty="0">
                <a:latin typeface="Arial Narrow" panose="020B0606020202030204" pitchFamily="34" charset="0"/>
              </a:rPr>
              <a:t>(11) 5536-0733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250622" y="1328523"/>
            <a:ext cx="4642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Muito Obrigado </a:t>
            </a:r>
          </a:p>
        </p:txBody>
      </p:sp>
      <p:pic>
        <p:nvPicPr>
          <p:cNvPr id="4" name="Picture 2" descr="Image result for abiove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8"/>
          <a:stretch/>
        </p:blipFill>
        <p:spPr bwMode="auto">
          <a:xfrm>
            <a:off x="3978312" y="2455919"/>
            <a:ext cx="1187376" cy="1469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799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ítulo 6"/>
          <p:cNvSpPr>
            <a:spLocks/>
          </p:cNvSpPr>
          <p:nvPr/>
        </p:nvSpPr>
        <p:spPr bwMode="auto">
          <a:xfrm>
            <a:off x="239383" y="916476"/>
            <a:ext cx="9144000" cy="864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pt-BR" altLang="pt-BR" sz="2800" b="1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1541247" y="2657809"/>
            <a:ext cx="18611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Soja grão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5" r="20117"/>
          <a:stretch/>
        </p:blipFill>
        <p:spPr bwMode="auto">
          <a:xfrm>
            <a:off x="5145411" y="3211849"/>
            <a:ext cx="3114342" cy="3526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aixaDeTexto 15"/>
          <p:cNvSpPr txBox="1"/>
          <p:nvPr/>
        </p:nvSpPr>
        <p:spPr>
          <a:xfrm>
            <a:off x="5772017" y="2657809"/>
            <a:ext cx="18611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Farelo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8" r="21156" b="4086"/>
          <a:stretch/>
        </p:blipFill>
        <p:spPr bwMode="auto">
          <a:xfrm>
            <a:off x="884247" y="3297621"/>
            <a:ext cx="3175130" cy="3384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1871768" y="2088401"/>
            <a:ext cx="5400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Destinos da soja brasileira 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6640493" y="6551008"/>
            <a:ext cx="23762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100" dirty="0">
                <a:latin typeface="Verdana" panose="020B0604030504040204" pitchFamily="34" charset="0"/>
                <a:ea typeface="Verdana" panose="020B0604030504040204" pitchFamily="34" charset="0"/>
              </a:rPr>
              <a:t>MDIC/ SECEX (2017)</a:t>
            </a:r>
          </a:p>
        </p:txBody>
      </p:sp>
      <p:pic>
        <p:nvPicPr>
          <p:cNvPr id="12" name="Picture 2" descr="Image result for abiove">
            <a:extLst>
              <a:ext uri="{FF2B5EF4-FFF2-40B4-BE49-F238E27FC236}">
                <a16:creationId xmlns="" xmlns:a16="http://schemas.microsoft.com/office/drawing/2014/main" id="{B8EABEF9-43B0-40BE-B5CF-A9E3EDFA78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8"/>
          <a:stretch/>
        </p:blipFill>
        <p:spPr bwMode="auto">
          <a:xfrm>
            <a:off x="8262612" y="3"/>
            <a:ext cx="839823" cy="103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Conector reto 17">
            <a:extLst>
              <a:ext uri="{FF2B5EF4-FFF2-40B4-BE49-F238E27FC236}">
                <a16:creationId xmlns="" xmlns:a16="http://schemas.microsoft.com/office/drawing/2014/main" id="{04A7D8D2-3F6A-481B-8D67-D4616D76322F}"/>
              </a:ext>
            </a:extLst>
          </p:cNvPr>
          <p:cNvCxnSpPr/>
          <p:nvPr/>
        </p:nvCxnSpPr>
        <p:spPr>
          <a:xfrm flipH="1">
            <a:off x="13850" y="645302"/>
            <a:ext cx="8091055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0" name="Retângulo 19">
            <a:extLst>
              <a:ext uri="{FF2B5EF4-FFF2-40B4-BE49-F238E27FC236}">
                <a16:creationId xmlns="" xmlns:a16="http://schemas.microsoft.com/office/drawing/2014/main" id="{F090DB0C-7410-47C1-952D-41589EE49A4A}"/>
              </a:ext>
            </a:extLst>
          </p:cNvPr>
          <p:cNvSpPr/>
          <p:nvPr/>
        </p:nvSpPr>
        <p:spPr>
          <a:xfrm>
            <a:off x="138545" y="111619"/>
            <a:ext cx="81240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Mercado da soja brasileira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A5F0FB54-4E66-4937-887D-C1128A9CF9B8}"/>
              </a:ext>
            </a:extLst>
          </p:cNvPr>
          <p:cNvSpPr/>
          <p:nvPr/>
        </p:nvSpPr>
        <p:spPr>
          <a:xfrm>
            <a:off x="304735" y="753521"/>
            <a:ext cx="8534527" cy="12827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Brasil é responsável por 35% da produção de soja mundial </a:t>
            </a:r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 2017 as exportações de soja (grão, farelo e óleo) somaram 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US$ 31,7 bilhões</a:t>
            </a:r>
          </a:p>
        </p:txBody>
      </p:sp>
    </p:spTree>
    <p:extLst>
      <p:ext uri="{BB962C8B-B14F-4D97-AF65-F5344CB8AC3E}">
        <p14:creationId xmlns:p14="http://schemas.microsoft.com/office/powerpoint/2010/main" val="1538612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A8BA7A5C-54A3-4FEE-8FA4-F5D03297E888}"/>
              </a:ext>
            </a:extLst>
          </p:cNvPr>
          <p:cNvSpPr/>
          <p:nvPr/>
        </p:nvSpPr>
        <p:spPr>
          <a:xfrm>
            <a:off x="3322735" y="2993068"/>
            <a:ext cx="52261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000" b="1" dirty="0">
                <a:solidFill>
                  <a:schemeClr val="accent1">
                    <a:lumMod val="50000"/>
                  </a:schemeClr>
                </a:solidFill>
              </a:rPr>
              <a:t>Os principais clientes europeus de produtos proteicos fabricados com farelo brasileiro:</a:t>
            </a:r>
            <a:endParaRPr lang="pt-PT" sz="1662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FF67FA9-D47E-4D5F-B037-ED5835E534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5" r="20117"/>
          <a:stretch/>
        </p:blipFill>
        <p:spPr bwMode="auto">
          <a:xfrm>
            <a:off x="280193" y="1005166"/>
            <a:ext cx="2652034" cy="3003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ttp://www.boostgroup.eu/assets/Uploads/Cases/Logo/Carrefour-logo-1024x768.png">
            <a:extLst>
              <a:ext uri="{FF2B5EF4-FFF2-40B4-BE49-F238E27FC236}">
                <a16:creationId xmlns="" xmlns:a16="http://schemas.microsoft.com/office/drawing/2014/main" id="{77E3C5DA-3EB0-446D-B2C5-69D9DEB25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684" y="4984409"/>
            <a:ext cx="891141" cy="668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upload.wikimedia.org/wikipedia/commons/thumb/a/a9/Mcdonalds-90s-logo.svg/2000px-Mcdonalds-90s-logo.svg.png">
            <a:extLst>
              <a:ext uri="{FF2B5EF4-FFF2-40B4-BE49-F238E27FC236}">
                <a16:creationId xmlns="" xmlns:a16="http://schemas.microsoft.com/office/drawing/2014/main" id="{6DDE7790-2590-4832-8C39-1B6D0A2C8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464" y="4042636"/>
            <a:ext cx="779497" cy="59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www.larive.com/wp-content/uploads/2014/11/DanoneLogo2.gif">
            <a:extLst>
              <a:ext uri="{FF2B5EF4-FFF2-40B4-BE49-F238E27FC236}">
                <a16:creationId xmlns="" xmlns:a16="http://schemas.microsoft.com/office/drawing/2014/main" id="{249047CA-054B-4DAF-9F55-0A82D1434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113" y="4062636"/>
            <a:ext cx="1035194" cy="50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ttp://www.nestle.com.eg/asset-library/PublishingImages/English%20choose%20wellness%20(2).png">
            <a:extLst>
              <a:ext uri="{FF2B5EF4-FFF2-40B4-BE49-F238E27FC236}">
                <a16:creationId xmlns="" xmlns:a16="http://schemas.microsoft.com/office/drawing/2014/main" id="{0F2BA613-FB34-4117-AB13-546E721EB8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91"/>
          <a:stretch/>
        </p:blipFill>
        <p:spPr bwMode="auto">
          <a:xfrm>
            <a:off x="3500834" y="3779194"/>
            <a:ext cx="889117" cy="95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https://cbsbaltimore.files.wordpress.com/2011/06/walmart.jpg">
            <a:extLst>
              <a:ext uri="{FF2B5EF4-FFF2-40B4-BE49-F238E27FC236}">
                <a16:creationId xmlns="" xmlns:a16="http://schemas.microsoft.com/office/drawing/2014/main" id="{4EE0504A-6F7F-4FDD-B460-4F4A760591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61" b="33882"/>
          <a:stretch/>
        </p:blipFill>
        <p:spPr bwMode="auto">
          <a:xfrm>
            <a:off x="5336494" y="5155825"/>
            <a:ext cx="1493973" cy="34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http://logok.org/wp-content/uploads/2015/03/Ahold-logo-logotype-1024x768.png">
            <a:extLst>
              <a:ext uri="{FF2B5EF4-FFF2-40B4-BE49-F238E27FC236}">
                <a16:creationId xmlns="" xmlns:a16="http://schemas.microsoft.com/office/drawing/2014/main" id="{276BECBC-EC6D-4B8A-9B3D-FC49F1213B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75" b="29346"/>
          <a:stretch/>
        </p:blipFill>
        <p:spPr bwMode="auto">
          <a:xfrm>
            <a:off x="7428726" y="5177094"/>
            <a:ext cx="1079082" cy="23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http://www.johnstonlogistics.co.uk/wp-content/uploads/2014/07/asda-logo.jpg">
            <a:extLst>
              <a:ext uri="{FF2B5EF4-FFF2-40B4-BE49-F238E27FC236}">
                <a16:creationId xmlns="" xmlns:a16="http://schemas.microsoft.com/office/drawing/2014/main" id="{738C13E2-50D5-4CD0-8A12-131ABB9B5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157" y="5963827"/>
            <a:ext cx="1007720" cy="45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 descr="http://beeva.co.uk/wp-content/uploads/2014/03/Marks_and_Spencer.png">
            <a:extLst>
              <a:ext uri="{FF2B5EF4-FFF2-40B4-BE49-F238E27FC236}">
                <a16:creationId xmlns="" xmlns:a16="http://schemas.microsoft.com/office/drawing/2014/main" id="{90E984A5-2B65-42B5-A8A6-A9E84F23B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48" y="5987064"/>
            <a:ext cx="1039811" cy="40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2" descr="http://b-comm.nl/wp-content/uploads/2015/01/nutreco-logo.jpg">
            <a:extLst>
              <a:ext uri="{FF2B5EF4-FFF2-40B4-BE49-F238E27FC236}">
                <a16:creationId xmlns="" xmlns:a16="http://schemas.microsoft.com/office/drawing/2014/main" id="{27705708-686F-4E95-B0A4-791099D80C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30" b="28031"/>
          <a:stretch/>
        </p:blipFill>
        <p:spPr bwMode="auto">
          <a:xfrm>
            <a:off x="7533380" y="4136895"/>
            <a:ext cx="1342987" cy="47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6" descr="http://www.mywellesbourne.co.uk/wp-content/uploads/2015/04/14012197.jpg">
            <a:extLst>
              <a:ext uri="{FF2B5EF4-FFF2-40B4-BE49-F238E27FC236}">
                <a16:creationId xmlns="" xmlns:a16="http://schemas.microsoft.com/office/drawing/2014/main" id="{188CA84B-4D8E-4FAD-8C19-567E0B7F2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48" y="6097715"/>
            <a:ext cx="1273739" cy="23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8" descr="http://www.cesfac.es/wp-content/uploads/2016/06/FEFAC.jpg">
            <a:extLst>
              <a:ext uri="{FF2B5EF4-FFF2-40B4-BE49-F238E27FC236}">
                <a16:creationId xmlns="" xmlns:a16="http://schemas.microsoft.com/office/drawing/2014/main" id="{98B2229A-356E-449D-8502-0CA30A8B3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649" y="1649255"/>
            <a:ext cx="1773834" cy="134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="" xmlns:a16="http://schemas.microsoft.com/office/drawing/2014/main" id="{CA74AD50-E93F-48BE-9C70-4632F109F3FD}"/>
              </a:ext>
            </a:extLst>
          </p:cNvPr>
          <p:cNvSpPr/>
          <p:nvPr/>
        </p:nvSpPr>
        <p:spPr>
          <a:xfrm>
            <a:off x="4001073" y="1032509"/>
            <a:ext cx="45274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/>
              <a:t>Destino do farelo de soja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="" xmlns:a16="http://schemas.microsoft.com/office/drawing/2014/main" id="{08746DB4-2232-4661-BAC8-B01D7535F848}"/>
              </a:ext>
            </a:extLst>
          </p:cNvPr>
          <p:cNvSpPr txBox="1"/>
          <p:nvPr/>
        </p:nvSpPr>
        <p:spPr>
          <a:xfrm>
            <a:off x="280193" y="227107"/>
            <a:ext cx="7679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MORATÓRIA DA SOJA  - origem</a:t>
            </a:r>
          </a:p>
        </p:txBody>
      </p:sp>
      <p:pic>
        <p:nvPicPr>
          <p:cNvPr id="19" name="Picture 2" descr="Image result for abiove">
            <a:extLst>
              <a:ext uri="{FF2B5EF4-FFF2-40B4-BE49-F238E27FC236}">
                <a16:creationId xmlns="" xmlns:a16="http://schemas.microsoft.com/office/drawing/2014/main" id="{54AA6B2B-A8AC-42AA-9F61-7208EF30D9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8"/>
          <a:stretch/>
        </p:blipFill>
        <p:spPr bwMode="auto">
          <a:xfrm>
            <a:off x="8262612" y="3"/>
            <a:ext cx="839823" cy="103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Conector reto 19">
            <a:extLst>
              <a:ext uri="{FF2B5EF4-FFF2-40B4-BE49-F238E27FC236}">
                <a16:creationId xmlns="" xmlns:a16="http://schemas.microsoft.com/office/drawing/2014/main" id="{98A80B93-BBDC-477F-93A2-5184BC846B9A}"/>
              </a:ext>
            </a:extLst>
          </p:cNvPr>
          <p:cNvCxnSpPr/>
          <p:nvPr/>
        </p:nvCxnSpPr>
        <p:spPr>
          <a:xfrm flipH="1">
            <a:off x="13850" y="645302"/>
            <a:ext cx="8091055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1" name="Retângulo 20">
            <a:extLst>
              <a:ext uri="{FF2B5EF4-FFF2-40B4-BE49-F238E27FC236}">
                <a16:creationId xmlns="" xmlns:a16="http://schemas.microsoft.com/office/drawing/2014/main" id="{57B368C3-FC3E-4E9A-8AED-8C93B5FCB8A4}"/>
              </a:ext>
            </a:extLst>
          </p:cNvPr>
          <p:cNvSpPr/>
          <p:nvPr/>
        </p:nvSpPr>
        <p:spPr>
          <a:xfrm>
            <a:off x="138545" y="111619"/>
            <a:ext cx="81240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Mercado da soja brasileira</a:t>
            </a:r>
          </a:p>
        </p:txBody>
      </p:sp>
    </p:spTree>
    <p:extLst>
      <p:ext uri="{BB962C8B-B14F-4D97-AF65-F5344CB8AC3E}">
        <p14:creationId xmlns:p14="http://schemas.microsoft.com/office/powerpoint/2010/main" val="4126587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249380" y="1111897"/>
            <a:ext cx="8603186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 algn="just" eaLnBrk="0" hangingPunct="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2006: forte  campanha  de  desvalorização  do produto  brasileiro</a:t>
            </a:r>
          </a:p>
          <a:p>
            <a:pPr marL="285750" indent="-285750" algn="just" eaLnBrk="0" hangingPunct="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Alto risco  de  perda  de  mercado</a:t>
            </a:r>
          </a:p>
        </p:txBody>
      </p:sp>
      <p:pic>
        <p:nvPicPr>
          <p:cNvPr id="11272" name="Picture 8" descr="http://respiraramazonia.files.wordpress.com/2010/02/comendo-a-amazonia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515" y="2568509"/>
            <a:ext cx="2822703" cy="376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reenpeace protesters unfurl a 2,500 metre square banner in an area of illegally cleared Amazon rainforest - the farmer's car is parked in the midd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538" y="3025632"/>
            <a:ext cx="2924633" cy="285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greenpeace.org.uk/files/images/forests/amazon/chicke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46" y="2568510"/>
            <a:ext cx="2695362" cy="374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abiove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8"/>
          <a:stretch/>
        </p:blipFill>
        <p:spPr bwMode="auto">
          <a:xfrm>
            <a:off x="8262612" y="3"/>
            <a:ext cx="839823" cy="103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ector reto 8"/>
          <p:cNvCxnSpPr/>
          <p:nvPr/>
        </p:nvCxnSpPr>
        <p:spPr>
          <a:xfrm flipH="1">
            <a:off x="13850" y="617593"/>
            <a:ext cx="8091055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>
            <a:off x="249380" y="83124"/>
            <a:ext cx="7273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Exigências de mercado</a:t>
            </a:r>
          </a:p>
        </p:txBody>
      </p:sp>
    </p:spTree>
    <p:extLst>
      <p:ext uri="{BB962C8B-B14F-4D97-AF65-F5344CB8AC3E}">
        <p14:creationId xmlns:p14="http://schemas.microsoft.com/office/powerpoint/2010/main" val="1598741057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38459" y="130839"/>
            <a:ext cx="7572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Programas de Sustentabilidade da ABIOVE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="" xmlns:a16="http://schemas.microsoft.com/office/drawing/2014/main" id="{492BE79E-6736-4972-A8D2-7EE719DA6274}"/>
              </a:ext>
            </a:extLst>
          </p:cNvPr>
          <p:cNvGrpSpPr/>
          <p:nvPr/>
        </p:nvGrpSpPr>
        <p:grpSpPr>
          <a:xfrm>
            <a:off x="280991" y="796051"/>
            <a:ext cx="7749555" cy="5532668"/>
            <a:chOff x="237859" y="1100977"/>
            <a:chExt cx="7749555" cy="5532668"/>
          </a:xfrm>
        </p:grpSpPr>
        <p:sp>
          <p:nvSpPr>
            <p:cNvPr id="5" name="Retângulo 4"/>
            <p:cNvSpPr/>
            <p:nvPr/>
          </p:nvSpPr>
          <p:spPr>
            <a:xfrm>
              <a:off x="237859" y="1100977"/>
              <a:ext cx="7749555" cy="55326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algn="just">
                <a:lnSpc>
                  <a:spcPct val="250000"/>
                </a:lnSpc>
                <a:spcBef>
                  <a:spcPts val="1108"/>
                </a:spcBef>
                <a:spcAft>
                  <a:spcPts val="1108"/>
                </a:spcAft>
                <a:buFont typeface="Arial" panose="020B0604020202020204" pitchFamily="34" charset="0"/>
                <a:buChar char="•"/>
                <a:defRPr/>
              </a:pPr>
              <a:r>
                <a:rPr lang="pt-BR" dirty="0">
                  <a:solidFill>
                    <a:srgbClr val="031F06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Moratória da Soja | 13 anos</a:t>
              </a:r>
            </a:p>
            <a:p>
              <a:pPr marL="285750" indent="-285750" algn="just">
                <a:lnSpc>
                  <a:spcPct val="250000"/>
                </a:lnSpc>
                <a:spcBef>
                  <a:spcPts val="1108"/>
                </a:spcBef>
                <a:spcAft>
                  <a:spcPts val="1108"/>
                </a:spcAft>
                <a:buFont typeface="Arial" panose="020B0604020202020204" pitchFamily="34" charset="0"/>
                <a:buChar char="•"/>
                <a:defRPr/>
              </a:pPr>
              <a:r>
                <a:rPr lang="pt-BR" dirty="0">
                  <a:latin typeface="Verdana" panose="020B0604030504040204" pitchFamily="34" charset="0"/>
                  <a:ea typeface="Verdana" panose="020B0604030504040204" pitchFamily="34" charset="0"/>
                </a:rPr>
                <a:t>Governança ambiental para o Cerrado | 2 anos</a:t>
              </a:r>
              <a:endParaRPr lang="pt-BR" dirty="0">
                <a:solidFill>
                  <a:srgbClr val="031F06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285750" indent="-285750" algn="just">
                <a:lnSpc>
                  <a:spcPct val="250000"/>
                </a:lnSpc>
                <a:spcBef>
                  <a:spcPts val="1108"/>
                </a:spcBef>
                <a:spcAft>
                  <a:spcPts val="1108"/>
                </a:spcAft>
                <a:buFont typeface="Arial" panose="020B0604020202020204" pitchFamily="34" charset="0"/>
                <a:buChar char="•"/>
                <a:defRPr/>
              </a:pPr>
              <a:r>
                <a:rPr lang="pt-BR" dirty="0">
                  <a:latin typeface="Verdana" panose="020B0604030504040204" pitchFamily="34" charset="0"/>
                  <a:ea typeface="Verdana" panose="020B0604030504040204" pitchFamily="34" charset="0"/>
                </a:rPr>
                <a:t>Programa Soja Plus | 8 anos</a:t>
              </a:r>
            </a:p>
            <a:p>
              <a:pPr marL="285750" indent="-285750" algn="just">
                <a:lnSpc>
                  <a:spcPct val="250000"/>
                </a:lnSpc>
                <a:spcBef>
                  <a:spcPts val="1108"/>
                </a:spcBef>
                <a:spcAft>
                  <a:spcPts val="1108"/>
                </a:spcAft>
                <a:buFont typeface="Arial" panose="020B0604020202020204" pitchFamily="34" charset="0"/>
                <a:buChar char="•"/>
                <a:defRPr/>
              </a:pPr>
              <a:r>
                <a:rPr lang="pt-BR" dirty="0">
                  <a:latin typeface="Verdana" panose="020B0604030504040204" pitchFamily="34" charset="0"/>
                  <a:ea typeface="Verdana" panose="020B0604030504040204" pitchFamily="34" charset="0"/>
                </a:rPr>
                <a:t>Protocolo de Grãos do Pará | 4 anos</a:t>
              </a:r>
            </a:p>
            <a:p>
              <a:pPr marL="285750" indent="-285750" algn="just">
                <a:lnSpc>
                  <a:spcPct val="250000"/>
                </a:lnSpc>
                <a:spcBef>
                  <a:spcPts val="1108"/>
                </a:spcBef>
                <a:spcAft>
                  <a:spcPts val="1108"/>
                </a:spcAft>
                <a:buFont typeface="Arial" panose="020B0604020202020204" pitchFamily="34" charset="0"/>
                <a:buChar char="•"/>
                <a:defRPr/>
              </a:pPr>
              <a:r>
                <a:rPr lang="pt-BR" dirty="0">
                  <a:latin typeface="Verdana" panose="020B0604030504040204" pitchFamily="34" charset="0"/>
                  <a:ea typeface="Verdana" panose="020B0604030504040204" pitchFamily="34" charset="0"/>
                </a:rPr>
                <a:t>Logística reversa de óleo residual | 5 anos</a:t>
              </a:r>
            </a:p>
            <a:p>
              <a:pPr marL="285750" indent="-285750" algn="just">
                <a:lnSpc>
                  <a:spcPct val="250000"/>
                </a:lnSpc>
                <a:spcBef>
                  <a:spcPts val="1108"/>
                </a:spcBef>
                <a:spcAft>
                  <a:spcPts val="1108"/>
                </a:spcAft>
                <a:buFont typeface="Arial" panose="020B0604020202020204" pitchFamily="34" charset="0"/>
                <a:buChar char="•"/>
                <a:defRPr/>
              </a:pPr>
              <a:r>
                <a:rPr lang="pt-BR" dirty="0">
                  <a:latin typeface="Verdana" panose="020B0604030504040204" pitchFamily="34" charset="0"/>
                  <a:ea typeface="Verdana" panose="020B0604030504040204" pitchFamily="34" charset="0"/>
                </a:rPr>
                <a:t>Logística reversa de embalagens | 6 anos</a:t>
              </a:r>
            </a:p>
          </p:txBody>
        </p:sp>
        <p:pic>
          <p:nvPicPr>
            <p:cNvPr id="8" name="Imagem 7" descr="Logo GTS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159515" y="1181114"/>
              <a:ext cx="740033" cy="718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2" name="Picture 2" descr="http://avozdoxingu.com.br/wp-content/uploads/2016/05/mpf-estagios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8404" y="4075132"/>
              <a:ext cx="1243899" cy="8277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1437" y="5191046"/>
              <a:ext cx="1507420" cy="475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7" name="Picture 7" descr="http://municipiosverdes.com.br/img/layout01/logo_pmv_v2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0269" y="4205865"/>
              <a:ext cx="1088246" cy="553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2" descr="Image result for abiove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8"/>
          <a:stretch/>
        </p:blipFill>
        <p:spPr bwMode="auto">
          <a:xfrm>
            <a:off x="8207194" y="65856"/>
            <a:ext cx="839823" cy="103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ector reto 10"/>
          <p:cNvCxnSpPr/>
          <p:nvPr/>
        </p:nvCxnSpPr>
        <p:spPr>
          <a:xfrm flipH="1">
            <a:off x="13850" y="673011"/>
            <a:ext cx="8091055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92F3F1B5-B729-46D5-BE9B-8D5CA991B58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485" y="5787801"/>
            <a:ext cx="1003599" cy="794376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="" xmlns:a16="http://schemas.microsoft.com/office/drawing/2014/main" id="{205D68D5-57BC-47AB-BD0C-A408D885846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779" y="2971423"/>
            <a:ext cx="1707126" cy="507025"/>
          </a:xfrm>
          <a:prstGeom prst="rect">
            <a:avLst/>
          </a:prstGeom>
        </p:spPr>
      </p:pic>
      <p:pic>
        <p:nvPicPr>
          <p:cNvPr id="16" name="Imagem 21">
            <a:extLst>
              <a:ext uri="{FF2B5EF4-FFF2-40B4-BE49-F238E27FC236}">
                <a16:creationId xmlns="" xmlns:a16="http://schemas.microsoft.com/office/drawing/2014/main" id="{86564A56-1C21-4FD6-9712-585D85E8527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051" y="5937876"/>
            <a:ext cx="1088246" cy="4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46473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856</TotalTime>
  <Words>1945</Words>
  <Application>Microsoft Office PowerPoint</Application>
  <PresentationFormat>Apresentação na tela (4:3)</PresentationFormat>
  <Paragraphs>423</Paragraphs>
  <Slides>58</Slides>
  <Notes>19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58</vt:i4>
      </vt:variant>
    </vt:vector>
  </HeadingPairs>
  <TitlesOfParts>
    <vt:vector size="68" baseType="lpstr">
      <vt:lpstr>Arial</vt:lpstr>
      <vt:lpstr>Arial Narrow</vt:lpstr>
      <vt:lpstr>Calibri</vt:lpstr>
      <vt:lpstr>Calibri Light</vt:lpstr>
      <vt:lpstr>Century Gothic</vt:lpstr>
      <vt:lpstr>Tahoma</vt:lpstr>
      <vt:lpstr>Times New Roman</vt:lpstr>
      <vt:lpstr>Verdana</vt:lpstr>
      <vt:lpstr>Wingdings</vt:lpstr>
      <vt:lpstr>Tema do Office</vt:lpstr>
      <vt:lpstr>Sustentabilidade na cadeia produtiva da Soja no Brasil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Quais os objetivos do Protocolo ?</vt:lpstr>
      <vt:lpstr>Quais os compromissos das Empresas?</vt:lpstr>
      <vt:lpstr>Amazônia Protege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Sustentabilidade na cadeia produtiva da Soja no Brasil</dc:title>
  <dc:creator>ABIOVE ABIOVE</dc:creator>
  <cp:lastModifiedBy>Tecnologia São Paulo</cp:lastModifiedBy>
  <cp:revision>73</cp:revision>
  <dcterms:created xsi:type="dcterms:W3CDTF">2016-12-11T22:39:13Z</dcterms:created>
  <dcterms:modified xsi:type="dcterms:W3CDTF">2019-06-24T20:40:34Z</dcterms:modified>
</cp:coreProperties>
</file>