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71" r:id="rId5"/>
    <p:sldId id="272" r:id="rId6"/>
    <p:sldId id="274" r:id="rId7"/>
    <p:sldId id="273" r:id="rId8"/>
    <p:sldId id="275" r:id="rId9"/>
    <p:sldId id="291" r:id="rId10"/>
    <p:sldId id="270" r:id="rId11"/>
    <p:sldId id="294" r:id="rId12"/>
    <p:sldId id="264" r:id="rId13"/>
    <p:sldId id="265" r:id="rId14"/>
    <p:sldId id="29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4" autoAdjust="0"/>
  </p:normalViewPr>
  <p:slideViewPr>
    <p:cSldViewPr snapToGrid="0">
      <p:cViewPr varScale="1">
        <p:scale>
          <a:sx n="79" d="100"/>
          <a:sy n="79" d="100"/>
        </p:scale>
        <p:origin x="82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6B1B8-A856-4BB7-BA34-02A0C83AED70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A11F-3039-4FBC-8AE1-AAAE1CFCE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7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33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07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 Jesus (4º)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77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Total: 835.000 ha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22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15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AA11F-3039-4FBC-8AE1-AAAE1CFCEA2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4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569B3-088C-40F0-A8ED-3C1431A58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A3980A-D960-4BA0-8D1B-027F1608B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31322B-4582-45C1-82F6-D6899CC3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3E2A85-FBAE-4180-AC03-ECFF63D9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1AB7A6-4D99-4789-B13D-96AB502A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0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25A80-7C86-4CA2-8AEC-37E7ABBF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B008D8-A05C-4936-8BA7-E8FCC8E38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68EFF-1F01-42D2-8AE8-C1E5F281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3953F-B470-4281-87DD-4FFE056B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222E58-96D2-408C-8369-3063B913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0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22BE4-43DA-4DF0-B9DE-529BCABA5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80C517-984C-4E5F-88D5-2F1E01938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0FD2E2-9870-4B8F-AB38-1B7932FE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4316B3-AB0A-46E5-8F15-D528A9AB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EEE5BF-1C54-4CF4-9B2C-A329E178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74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7A37-B78D-4AEF-A089-CFFB737C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A5AE7D-9633-4BAD-AF72-8EE2F8B3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1E73F-8D60-459F-B59B-B5B4243C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5B2363-4DB8-40B7-AC4D-2A3262CD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39B6C5-4D44-49DC-9EED-8FCB000B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C4113-96BC-4498-AEA9-699D3153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625C21-ED1C-4175-8D08-EE840C2B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30AB7-9309-4258-8EDC-7D8EA0A5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5BFDE8-4436-4408-BCF9-552FAB67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D07E5-5533-4928-AA6E-AE7225EF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1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E2215-916F-4EFD-8DCC-D665D458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3F863-8F0E-4CBC-952C-F88B4ABE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D01AE9-8267-4CA1-B7EB-F9FD65B7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163922-BEF8-4A34-AE3A-AAB549B7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DEE559-D09E-49F7-97BF-0F7553D7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2DB566-D61E-42D8-8CD1-3D39C87E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D49D-2389-42B8-B5AF-FCE122BD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0F3901-4785-4B62-9290-AC964604A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516540-2F7C-4996-88BF-EBE1BC38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1831F2-4D97-4840-B37C-4CB152AA2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95820B5-AAAD-428B-8FE6-210CE261F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67508A-44B1-42BC-BA1D-5A125EB0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21DEDAF-F9D9-4BF0-B126-E456D72D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60628EC-2D6F-420F-8184-D3530948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4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8A97A-442A-42F2-91DF-E1E1217B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C42EEA-CB17-4701-A476-74A08712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42F76B-E3F1-4158-BF32-7F862715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D960F6-1CEC-4EEA-959E-FEE25AD9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5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77EBD4-9C06-4BAE-B767-5341A593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B8506D-9643-454D-B7D6-D372C30C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1D7333-0CC2-4CA0-9304-84DE4F55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66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48D98-66C7-48C7-8FA0-10B69FA9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242C8-278E-4EE6-A8EB-5CF29656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41B37A-038D-45C7-82F4-9377052F0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E896D2-395B-470C-B1DE-D096CCDA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5F43F-6081-416D-8003-8C411448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E66BE5-84F6-4396-B7DC-758834C3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32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8A710-A883-47B9-86D2-F3FC2528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386939-1993-4F1B-B44C-1971E3188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7BBEF1-AEEF-4CEB-B8A4-D6FD0A58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69D932-5954-4F91-823E-665CEC7E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6880A-F4BE-4148-BE27-5F6F7BB8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54F4AE-0512-4E35-B392-16611D2A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5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930E36F-5674-4C36-88FB-69DBDA2C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AC2820-30A9-45CD-9158-D77D24EC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AECAC7-92E9-454C-83E0-BF2960434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7926-1CE0-4146-A707-92EBF55A83D7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9DFC0-55E4-4F13-8C84-07BE9C026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BE4A5-E31A-4A6D-9F87-C02D2A242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A4D7-8859-45A7-8143-B418F001A5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52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svg"/><Relationship Id="rId7" Type="http://schemas.openxmlformats.org/officeDocument/2006/relationships/image" Target="../media/image32.jpeg"/><Relationship Id="rId12" Type="http://schemas.openxmlformats.org/officeDocument/2006/relationships/image" Target="../media/image3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99C0DC-7262-4999-88C5-E94FDFA3A540}"/>
              </a:ext>
            </a:extLst>
          </p:cNvPr>
          <p:cNvSpPr txBox="1"/>
          <p:nvPr/>
        </p:nvSpPr>
        <p:spPr>
          <a:xfrm>
            <a:off x="3057237" y="2255571"/>
            <a:ext cx="6364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2020 - 2021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9BD11B5-9DE0-4947-8035-4F33D2FA6312}"/>
              </a:ext>
            </a:extLst>
          </p:cNvPr>
          <p:cNvSpPr/>
          <p:nvPr/>
        </p:nvSpPr>
        <p:spPr>
          <a:xfrm>
            <a:off x="0" y="1"/>
            <a:ext cx="12192000" cy="6889040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5289702-9C7C-4212-925B-AC0441A424D3}"/>
              </a:ext>
            </a:extLst>
          </p:cNvPr>
          <p:cNvSpPr/>
          <p:nvPr/>
        </p:nvSpPr>
        <p:spPr>
          <a:xfrm>
            <a:off x="0" y="0"/>
            <a:ext cx="12192000" cy="225557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72F4DD8-EC75-4266-A534-C87A3EAEC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90" y="457718"/>
            <a:ext cx="1915104" cy="127673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A48B309-D17E-44EF-8F27-424516557917}"/>
              </a:ext>
            </a:extLst>
          </p:cNvPr>
          <p:cNvSpPr txBox="1"/>
          <p:nvPr/>
        </p:nvSpPr>
        <p:spPr>
          <a:xfrm>
            <a:off x="2949246" y="1734454"/>
            <a:ext cx="658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0D8707-31AC-4679-B0FF-7B4B86BB2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75" y="-504729"/>
            <a:ext cx="7781850" cy="3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9CB48D8-F543-469E-8A37-1F4605B7791F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F47FB318-7105-4CDA-931C-86513A00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2" y="1615111"/>
            <a:ext cx="3180912" cy="424121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F2D2992-D9CC-4B27-B92B-989DCCE3D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56D47E-9F12-446B-8D2A-61FF249BA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47" y="1615111"/>
            <a:ext cx="2817758" cy="424121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4FCACA-4883-4F9F-AA21-7A5802DF5B8A}"/>
              </a:ext>
            </a:extLst>
          </p:cNvPr>
          <p:cNvSpPr txBox="1"/>
          <p:nvPr/>
        </p:nvSpPr>
        <p:spPr>
          <a:xfrm>
            <a:off x="1622542" y="5898905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Visita técnica - Fazenda Galiota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758893-7FC8-4BBE-A613-6FCDB0F09CD7}"/>
              </a:ext>
            </a:extLst>
          </p:cNvPr>
          <p:cNvSpPr txBox="1"/>
          <p:nvPr/>
        </p:nvSpPr>
        <p:spPr>
          <a:xfrm>
            <a:off x="7388547" y="5893121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Premiação - Fazenda Galiota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11C4E62-F002-40CA-92AF-CD764AD97658}"/>
              </a:ext>
            </a:extLst>
          </p:cNvPr>
          <p:cNvCxnSpPr/>
          <p:nvPr/>
        </p:nvCxnSpPr>
        <p:spPr>
          <a:xfrm>
            <a:off x="6096000" y="1536970"/>
            <a:ext cx="44991" cy="4727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50E280E-1CDD-4F40-8A83-CFA0DB49BFD6}"/>
              </a:ext>
            </a:extLst>
          </p:cNvPr>
          <p:cNvSpPr txBox="1"/>
          <p:nvPr/>
        </p:nvSpPr>
        <p:spPr>
          <a:xfrm>
            <a:off x="3710873" y="580468"/>
            <a:ext cx="4481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AgroPlus no campo</a:t>
            </a:r>
          </a:p>
        </p:txBody>
      </p:sp>
    </p:spTree>
    <p:extLst>
      <p:ext uri="{BB962C8B-B14F-4D97-AF65-F5344CB8AC3E}">
        <p14:creationId xmlns:p14="http://schemas.microsoft.com/office/powerpoint/2010/main" val="25731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9CB48D8-F543-469E-8A37-1F4605B7791F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FF2D2992-D9CC-4B27-B92B-989DCCE3D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8B15E4E-DC22-4DF0-BE70-A58AB7FC3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7690"/>
            <a:ext cx="5255982" cy="394198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1A2542-B2C1-4521-8832-183E1EB986E3}"/>
              </a:ext>
            </a:extLst>
          </p:cNvPr>
          <p:cNvSpPr txBox="1"/>
          <p:nvPr/>
        </p:nvSpPr>
        <p:spPr>
          <a:xfrm>
            <a:off x="6096000" y="5929677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1º Curso da rodada de treinamentos (NR-31.7)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8E9FC5-298E-425D-B624-8E781922871D}"/>
              </a:ext>
            </a:extLst>
          </p:cNvPr>
          <p:cNvSpPr txBox="1"/>
          <p:nvPr/>
        </p:nvSpPr>
        <p:spPr>
          <a:xfrm>
            <a:off x="240145" y="2587734"/>
            <a:ext cx="52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latin typeface="Century Gothic" panose="020B0502020202020204" pitchFamily="34" charset="0"/>
              </a:rPr>
              <a:t>I Edição da rodada de treinamentos NR-31.7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08/12/2021 (Baixa Grande do Ribeiro – 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14/12/2021 (Ribeiro Gonçalves – PI)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16/12/2021 (Santa Filomena – PI)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3CD9F5-D95A-4E3A-A380-9F8F6497D1E6}"/>
              </a:ext>
            </a:extLst>
          </p:cNvPr>
          <p:cNvSpPr txBox="1"/>
          <p:nvPr/>
        </p:nvSpPr>
        <p:spPr>
          <a:xfrm>
            <a:off x="3710873" y="580468"/>
            <a:ext cx="4481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AgroPlus no campo</a:t>
            </a:r>
          </a:p>
        </p:txBody>
      </p:sp>
    </p:spTree>
    <p:extLst>
      <p:ext uri="{BB962C8B-B14F-4D97-AF65-F5344CB8AC3E}">
        <p14:creationId xmlns:p14="http://schemas.microsoft.com/office/powerpoint/2010/main" val="34281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216A8-61CE-42C3-85B5-1F02A264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Próximos Passos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6DD15C5-B479-4F11-8F08-0E1D4521D50D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82906D-2EFF-4B81-85B5-5B087DAFDFDA}"/>
              </a:ext>
            </a:extLst>
          </p:cNvPr>
          <p:cNvSpPr txBox="1"/>
          <p:nvPr/>
        </p:nvSpPr>
        <p:spPr>
          <a:xfrm>
            <a:off x="1754908" y="4215299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Aumentar abrangência do programa para outros municípios do estado.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9B640F-3722-42BC-B517-85C0DD066EB6}"/>
              </a:ext>
            </a:extLst>
          </p:cNvPr>
          <p:cNvSpPr txBox="1"/>
          <p:nvPr/>
        </p:nvSpPr>
        <p:spPr>
          <a:xfrm>
            <a:off x="1754909" y="5227660"/>
            <a:ext cx="80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Realização de novas parcerias e acordos de cooperação no estado.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C58677-F2C4-4EBC-AD5A-0EE4B08EB2EE}"/>
              </a:ext>
            </a:extLst>
          </p:cNvPr>
          <p:cNvSpPr txBox="1"/>
          <p:nvPr/>
        </p:nvSpPr>
        <p:spPr>
          <a:xfrm>
            <a:off x="1794164" y="3197219"/>
            <a:ext cx="801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Realização da II edição dos Cursos de Classificação de Grãos - 2022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43CACC6-B815-48B7-91EA-0D59CC0F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54F29-C5B4-4D65-957D-3E30928B2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50" y="5227660"/>
            <a:ext cx="411634" cy="44296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6A4009D-1ECC-44B4-B0FF-A82338029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50" y="2230875"/>
            <a:ext cx="411634" cy="44296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B2479B7-28A8-4C96-870F-A939FD7C1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50" y="4215299"/>
            <a:ext cx="411634" cy="44296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AA4C5AA-2F35-4B15-A5A8-FBA10A837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50" y="3171592"/>
            <a:ext cx="411634" cy="44296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3DEADA-9BD0-4DC1-B7B1-52D72616C14B}"/>
              </a:ext>
            </a:extLst>
          </p:cNvPr>
          <p:cNvSpPr txBox="1"/>
          <p:nvPr/>
        </p:nvSpPr>
        <p:spPr>
          <a:xfrm>
            <a:off x="1794164" y="2258433"/>
            <a:ext cx="544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Realização de 13 cursos até Fev – 2022. </a:t>
            </a:r>
          </a:p>
        </p:txBody>
      </p:sp>
    </p:spTree>
    <p:extLst>
      <p:ext uri="{BB962C8B-B14F-4D97-AF65-F5344CB8AC3E}">
        <p14:creationId xmlns:p14="http://schemas.microsoft.com/office/powerpoint/2010/main" val="400625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882A9E-E0BA-44AC-8AD1-904160C5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0791"/>
            <a:ext cx="10515600" cy="594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Parceiros </a:t>
            </a:r>
          </a:p>
          <a:p>
            <a:pPr marL="0" indent="0" algn="ctr">
              <a:buNone/>
            </a:pPr>
            <a:endParaRPr lang="pt-BR" sz="3500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6D64E09-16FB-4B87-8095-8F689702EE21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:a16="http://schemas.microsoft.com/office/drawing/2014/main" id="{8200FF24-EAC6-4D10-9837-EF2037A5C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4887" y="3914907"/>
            <a:ext cx="1956406" cy="88843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132715B-287A-4E46-8B15-A6D43A549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87" y="2304091"/>
            <a:ext cx="2581509" cy="712384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C31FFFB-8470-43EE-ADF2-C0FF48054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175" y="1509217"/>
            <a:ext cx="1507258" cy="150725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14BA73D-D114-44AB-9D90-E078E2F1C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74" y="2363132"/>
            <a:ext cx="2430372" cy="594302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11E8203-CB5F-4DB1-A086-7602B2E8F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37" y="1498085"/>
            <a:ext cx="1820873" cy="151543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DEA04A25-F4ED-4D98-ACC5-1F1B322C41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60" y="3254910"/>
            <a:ext cx="2364086" cy="2364086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8DF97D8B-5AC8-4842-986B-25D5DDEB12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5" y="3680438"/>
            <a:ext cx="1862913" cy="1035814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186CE3F-0A50-4303-8034-0864F5ECD1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39" y="3774766"/>
            <a:ext cx="2937067" cy="979022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8D0B8092-D27B-4E5F-A64D-21F29631EB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3" y="5355954"/>
            <a:ext cx="2024736" cy="1043046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5A66D9CB-9CC2-4A97-9303-046D2D86F6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10" y="5462878"/>
            <a:ext cx="2024736" cy="93612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6B13E26-46CD-4891-8189-6A148F63CD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43CC7C0-6212-487F-9DAD-7776726E8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AAC191-F3D4-4961-8C38-C9C88648C1E3}"/>
              </a:ext>
            </a:extLst>
          </p:cNvPr>
          <p:cNvSpPr txBox="1"/>
          <p:nvPr/>
        </p:nvSpPr>
        <p:spPr>
          <a:xfrm>
            <a:off x="3277159" y="3168367"/>
            <a:ext cx="5867400" cy="223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08915" algn="ctr">
              <a:lnSpc>
                <a:spcPct val="150000"/>
              </a:lnSpc>
            </a:pPr>
            <a:r>
              <a:rPr lang="pt-BR" sz="2400" b="1" dirty="0">
                <a:latin typeface="Century Gothic" panose="020B0502020202020204" pitchFamily="34" charset="0"/>
                <a:cs typeface="Carlito"/>
              </a:rPr>
              <a:t>Douglas </a:t>
            </a:r>
            <a:r>
              <a:rPr lang="pt-BR" sz="2400" b="1" spc="-5" dirty="0">
                <a:latin typeface="Century Gothic" panose="020B0502020202020204" pitchFamily="34" charset="0"/>
                <a:cs typeface="Carlito"/>
              </a:rPr>
              <a:t>Chahine Carneiro </a:t>
            </a:r>
          </a:p>
          <a:p>
            <a:pPr marL="12700" marR="208915" algn="ctr">
              <a:lnSpc>
                <a:spcPct val="150000"/>
              </a:lnSpc>
            </a:pPr>
            <a:r>
              <a:rPr lang="pt-BR" sz="2400" b="1" dirty="0">
                <a:latin typeface="Century Gothic" panose="020B0502020202020204" pitchFamily="34" charset="0"/>
                <a:cs typeface="Carlito"/>
              </a:rPr>
              <a:t>Coordenador Geral AgroPlus Piauí</a:t>
            </a:r>
            <a:endParaRPr lang="pt-BR" sz="2400" b="1" spc="-5" dirty="0">
              <a:latin typeface="Century Gothic" panose="020B0502020202020204" pitchFamily="34" charset="0"/>
              <a:cs typeface="Carlito"/>
            </a:endParaRPr>
          </a:p>
          <a:p>
            <a:pPr marL="12700" marR="208915" algn="ctr">
              <a:lnSpc>
                <a:spcPct val="150000"/>
              </a:lnSpc>
            </a:pPr>
            <a:r>
              <a:rPr lang="pt-BR" sz="2400" b="1" spc="-5" dirty="0">
                <a:latin typeface="Century Gothic" panose="020B0502020202020204" pitchFamily="34" charset="0"/>
                <a:cs typeface="Carlito"/>
              </a:rPr>
              <a:t>(99) 9 8468-5151</a:t>
            </a:r>
            <a:endParaRPr lang="pt-BR" sz="2400" b="1" dirty="0">
              <a:latin typeface="Century Gothic" panose="020B0502020202020204" pitchFamily="34" charset="0"/>
              <a:cs typeface="Carlito"/>
            </a:endParaRPr>
          </a:p>
          <a:p>
            <a:pPr marL="12700" algn="ctr">
              <a:lnSpc>
                <a:spcPct val="150000"/>
              </a:lnSpc>
            </a:pPr>
            <a:r>
              <a:rPr lang="pt-BR" sz="2400" b="1" spc="-5" dirty="0">
                <a:uFill>
                  <a:solidFill>
                    <a:srgbClr val="0462C1"/>
                  </a:solidFill>
                </a:uFill>
                <a:latin typeface="Century Gothic" panose="020B0502020202020204" pitchFamily="34" charset="0"/>
                <a:cs typeface="Carlito"/>
              </a:rPr>
              <a:t>douglas.chahine@hotmail.com</a:t>
            </a:r>
            <a:r>
              <a:rPr lang="pt-BR" sz="2400" b="1" dirty="0">
                <a:latin typeface="Century Gothic" panose="020B0502020202020204" pitchFamily="34" charset="0"/>
                <a:cs typeface="Carlito"/>
              </a:rPr>
              <a:t>          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ED462C7-706D-4279-82B2-2EB09C8411DE}"/>
              </a:ext>
            </a:extLst>
          </p:cNvPr>
          <p:cNvSpPr/>
          <p:nvPr/>
        </p:nvSpPr>
        <p:spPr>
          <a:xfrm>
            <a:off x="3234195" y="3168367"/>
            <a:ext cx="5953328" cy="24610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523A70-A358-436B-B0EC-CF963499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27" y="-334490"/>
            <a:ext cx="6631664" cy="2728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541BD-F6AC-4F36-88F6-5EAD965C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60" y="374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AgroPlus no estado do Piauí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7D933-072D-4454-BBDB-29E1E894D843}"/>
              </a:ext>
            </a:extLst>
          </p:cNvPr>
          <p:cNvSpPr txBox="1"/>
          <p:nvPr/>
        </p:nvSpPr>
        <p:spPr>
          <a:xfrm>
            <a:off x="2124364" y="2118769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Conclusão do 1º Ano do programa no estado (2021).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1501EB0-1319-4398-BCF3-15580E7015C1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49542B3-71B4-418E-AB47-A989A1AF8C21}"/>
              </a:ext>
            </a:extLst>
          </p:cNvPr>
          <p:cNvSpPr txBox="1"/>
          <p:nvPr/>
        </p:nvSpPr>
        <p:spPr>
          <a:xfrm>
            <a:off x="2124363" y="5077260"/>
            <a:ext cx="440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Termo de cooperação técnica assinado com Aprosoja Piauí.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C8700FB-837C-4645-8EF0-18BE03A2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56" y="1932876"/>
            <a:ext cx="2851304" cy="3808867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4AFAEF7-2A89-4BD8-BD48-C3A8FFCBA210}"/>
              </a:ext>
            </a:extLst>
          </p:cNvPr>
          <p:cNvSpPr txBox="1"/>
          <p:nvPr/>
        </p:nvSpPr>
        <p:spPr>
          <a:xfrm>
            <a:off x="2124363" y="3472911"/>
            <a:ext cx="500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Adequação do checklist para a legislação estadual.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749A83F-423D-4391-9D7C-358807385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B814C0-5CAF-432D-99DE-C84524F7E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2" y="2154757"/>
            <a:ext cx="480061" cy="51660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FE4981B0-A190-49F9-BF71-21B570236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2" y="3602642"/>
            <a:ext cx="480060" cy="5166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8EFC5D2-A314-4AF9-9167-4E16B6004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91" y="5118052"/>
            <a:ext cx="480061" cy="5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E67CA-A654-487F-93BD-D808917F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318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Indicadores de Sustentabilidade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323460-27BA-45A1-9EAA-98503A92E764}"/>
              </a:ext>
            </a:extLst>
          </p:cNvPr>
          <p:cNvSpPr txBox="1"/>
          <p:nvPr/>
        </p:nvSpPr>
        <p:spPr>
          <a:xfrm>
            <a:off x="662708" y="196645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latin typeface="Century Gothic" panose="020B0502020202020204" pitchFamily="34" charset="0"/>
              </a:rPr>
              <a:t>Social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B2938D-4C44-419A-A853-D4A62D56DA2D}"/>
              </a:ext>
            </a:extLst>
          </p:cNvPr>
          <p:cNvSpPr txBox="1"/>
          <p:nvPr/>
        </p:nvSpPr>
        <p:spPr>
          <a:xfrm>
            <a:off x="4345710" y="1966457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latin typeface="Century Gothic" panose="020B0502020202020204" pitchFamily="34" charset="0"/>
              </a:rPr>
              <a:t>Ambiental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BF85F6-C4EF-48A8-9351-F8793E010CFF}"/>
              </a:ext>
            </a:extLst>
          </p:cNvPr>
          <p:cNvSpPr txBox="1"/>
          <p:nvPr/>
        </p:nvSpPr>
        <p:spPr>
          <a:xfrm>
            <a:off x="8100294" y="1981694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latin typeface="Century Gothic" panose="020B0502020202020204" pitchFamily="34" charset="0"/>
              </a:rPr>
              <a:t>Econômico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394BB69-FF8B-4613-A047-6E80B059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4" y="3070238"/>
            <a:ext cx="443225" cy="4432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3148AE-41B4-4242-B354-772B52C439F0}"/>
              </a:ext>
            </a:extLst>
          </p:cNvPr>
          <p:cNvSpPr txBox="1"/>
          <p:nvPr/>
        </p:nvSpPr>
        <p:spPr>
          <a:xfrm>
            <a:off x="1097485" y="3139469"/>
            <a:ext cx="159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Trabalhistas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515EC62-5B61-4426-A769-F66DEF5C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4" y="5173852"/>
            <a:ext cx="513712" cy="51371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402F6DE-FCD9-4856-A04D-93751C1A93D6}"/>
              </a:ext>
            </a:extLst>
          </p:cNvPr>
          <p:cNvSpPr txBox="1"/>
          <p:nvPr/>
        </p:nvSpPr>
        <p:spPr>
          <a:xfrm>
            <a:off x="1092436" y="5290655"/>
            <a:ext cx="229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Segurança do trabalho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A1A7EE-FCD4-4943-A4AD-120A91DADB0F}"/>
              </a:ext>
            </a:extLst>
          </p:cNvPr>
          <p:cNvSpPr txBox="1"/>
          <p:nvPr/>
        </p:nvSpPr>
        <p:spPr>
          <a:xfrm>
            <a:off x="1114570" y="4216838"/>
            <a:ext cx="229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Saúde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DC5E7784-3931-4623-BEF5-F7678713445A}"/>
              </a:ext>
            </a:extLst>
          </p:cNvPr>
          <p:cNvCxnSpPr/>
          <p:nvPr/>
        </p:nvCxnSpPr>
        <p:spPr>
          <a:xfrm>
            <a:off x="3657600" y="2798618"/>
            <a:ext cx="0" cy="29833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396FA05-D84F-4B23-AB81-B040461C1F46}"/>
              </a:ext>
            </a:extLst>
          </p:cNvPr>
          <p:cNvCxnSpPr/>
          <p:nvPr/>
        </p:nvCxnSpPr>
        <p:spPr>
          <a:xfrm>
            <a:off x="7393709" y="2798618"/>
            <a:ext cx="0" cy="298334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97764B8-4ECF-47C9-AE04-B3FB2EBCBC03}"/>
              </a:ext>
            </a:extLst>
          </p:cNvPr>
          <p:cNvSpPr txBox="1"/>
          <p:nvPr/>
        </p:nvSpPr>
        <p:spPr>
          <a:xfrm>
            <a:off x="4582093" y="4078927"/>
            <a:ext cx="20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Construções Rurais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A8741BC-8617-455D-B533-67640FB22B79}"/>
              </a:ext>
            </a:extLst>
          </p:cNvPr>
          <p:cNvSpPr txBox="1"/>
          <p:nvPr/>
        </p:nvSpPr>
        <p:spPr>
          <a:xfrm>
            <a:off x="4568239" y="3045791"/>
            <a:ext cx="20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Código florestal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D255CAB3-6481-4C74-906D-6F03BAECF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552" y="5232520"/>
            <a:ext cx="556681" cy="55668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D4039451-FD9E-4745-98F5-A31F1BFD96E1}"/>
              </a:ext>
            </a:extLst>
          </p:cNvPr>
          <p:cNvSpPr txBox="1"/>
          <p:nvPr/>
        </p:nvSpPr>
        <p:spPr>
          <a:xfrm>
            <a:off x="4551555" y="5326194"/>
            <a:ext cx="20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Resíduos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E208074-C40C-4B6E-B351-26307538A7C5}"/>
              </a:ext>
            </a:extLst>
          </p:cNvPr>
          <p:cNvSpPr txBox="1"/>
          <p:nvPr/>
        </p:nvSpPr>
        <p:spPr>
          <a:xfrm>
            <a:off x="8743603" y="3002126"/>
            <a:ext cx="20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Financeiro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C950F1B-2554-4CD2-900C-CB2D299FFACC}"/>
              </a:ext>
            </a:extLst>
          </p:cNvPr>
          <p:cNvSpPr txBox="1"/>
          <p:nvPr/>
        </p:nvSpPr>
        <p:spPr>
          <a:xfrm>
            <a:off x="7993496" y="5022342"/>
            <a:ext cx="267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Total</a:t>
            </a:r>
            <a:r>
              <a:rPr lang="pt-BR">
                <a:latin typeface="Century Gothic" panose="020B0502020202020204" pitchFamily="34" charset="0"/>
              </a:rPr>
              <a:t>: </a:t>
            </a:r>
            <a:r>
              <a:rPr lang="pt-BR" b="1" u="sng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235 </a:t>
            </a:r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indicadores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F17E466-0642-4A7D-9B4A-59EB0540A396}"/>
              </a:ext>
            </a:extLst>
          </p:cNvPr>
          <p:cNvSpPr/>
          <p:nvPr/>
        </p:nvSpPr>
        <p:spPr>
          <a:xfrm>
            <a:off x="8052478" y="4853856"/>
            <a:ext cx="2552500" cy="7063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7B417E51-7316-4BBB-A4A9-06AEC4EAEA2A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m 49">
            <a:extLst>
              <a:ext uri="{FF2B5EF4-FFF2-40B4-BE49-F238E27FC236}">
                <a16:creationId xmlns:a16="http://schemas.microsoft.com/office/drawing/2014/main" id="{A4D6D589-82DB-42BD-9B25-98C25EFD3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007" y="2952113"/>
            <a:ext cx="556688" cy="556688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BD143101-58A2-4808-AC02-8C42502C2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12" y="4052161"/>
            <a:ext cx="582993" cy="58299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A3A0ACB8-89EB-45F9-912E-295DAFF0C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970" y="2864931"/>
            <a:ext cx="634907" cy="634907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31C16D7C-901D-4D53-9EFB-F5B3C9C59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546" y="3998311"/>
            <a:ext cx="690692" cy="69069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66C389DB-9BC4-4C36-B3CC-F54BAE796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2877E69-4B81-4A92-A5D5-CFC5F0C243BB}"/>
              </a:ext>
            </a:extLst>
          </p:cNvPr>
          <p:cNvSpPr txBox="1"/>
          <p:nvPr/>
        </p:nvSpPr>
        <p:spPr>
          <a:xfrm>
            <a:off x="1450107" y="2274036"/>
            <a:ext cx="426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Nº de Propriedades participantes: </a:t>
            </a:r>
            <a:r>
              <a:rPr lang="pt-BR" b="1" dirty="0">
                <a:latin typeface="Century Gothic" panose="020B0502020202020204" pitchFamily="34" charset="0"/>
              </a:rPr>
              <a:t>24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BC9872-075E-4327-A6E0-369D4CDC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5" y="3578623"/>
            <a:ext cx="551511" cy="55151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EFD464-6765-4197-89D0-97F02B2C0F6F}"/>
              </a:ext>
            </a:extLst>
          </p:cNvPr>
          <p:cNvSpPr txBox="1"/>
          <p:nvPr/>
        </p:nvSpPr>
        <p:spPr>
          <a:xfrm>
            <a:off x="1450107" y="3701476"/>
            <a:ext cx="433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Nº de funcionários beneficiados: </a:t>
            </a:r>
            <a:r>
              <a:rPr lang="pt-BR" b="1" dirty="0">
                <a:latin typeface="Century Gothic" panose="020B0502020202020204" pitchFamily="34" charset="0"/>
              </a:rPr>
              <a:t>703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7647AAA-7ABD-408C-9F74-DF459B12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9" y="5108042"/>
            <a:ext cx="780412" cy="78041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289877-294E-4754-AB93-DE7C6717D760}"/>
              </a:ext>
            </a:extLst>
          </p:cNvPr>
          <p:cNvSpPr txBox="1"/>
          <p:nvPr/>
        </p:nvSpPr>
        <p:spPr>
          <a:xfrm>
            <a:off x="1450107" y="5313582"/>
            <a:ext cx="426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Nº de treinamentos oferecidos: </a:t>
            </a:r>
            <a:r>
              <a:rPr lang="pt-BR" b="1" dirty="0">
                <a:latin typeface="Century Gothic" panose="020B0502020202020204" pitchFamily="34" charset="0"/>
              </a:rPr>
              <a:t>11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9" name="Espaço Reservado para Conteúdo 18">
            <a:extLst>
              <a:ext uri="{FF2B5EF4-FFF2-40B4-BE49-F238E27FC236}">
                <a16:creationId xmlns:a16="http://schemas.microsoft.com/office/drawing/2014/main" id="{AE8F2E3B-84CF-4CE7-8427-1E6B36C0A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8433" y="2026352"/>
            <a:ext cx="722997" cy="722997"/>
          </a:xfr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848274-CD2E-42FE-A2B5-6F7A8ED63B67}"/>
              </a:ext>
            </a:extLst>
          </p:cNvPr>
          <p:cNvSpPr txBox="1"/>
          <p:nvPr/>
        </p:nvSpPr>
        <p:spPr>
          <a:xfrm>
            <a:off x="4904510" y="1516630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2021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82EFD2B-A7CD-4836-A4BB-9D05345F5AA3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05557283-CE1E-42BA-A34A-09F606E84330}"/>
              </a:ext>
            </a:extLst>
          </p:cNvPr>
          <p:cNvSpPr/>
          <p:nvPr/>
        </p:nvSpPr>
        <p:spPr>
          <a:xfrm>
            <a:off x="4978399" y="1530825"/>
            <a:ext cx="2456870" cy="369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00F7DC9-E628-4BFB-9912-E93EF8719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527" y="3485227"/>
            <a:ext cx="553818" cy="553818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757ED6-650C-461E-96C5-FC79A6407CB3}"/>
              </a:ext>
            </a:extLst>
          </p:cNvPr>
          <p:cNvSpPr txBox="1"/>
          <p:nvPr/>
        </p:nvSpPr>
        <p:spPr>
          <a:xfrm>
            <a:off x="7499928" y="360058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Nº de revisitas: </a:t>
            </a:r>
            <a:r>
              <a:rPr lang="pt-BR" b="1" dirty="0">
                <a:latin typeface="Century Gothic" panose="020B0502020202020204" pitchFamily="34" charset="0"/>
              </a:rPr>
              <a:t>20</a:t>
            </a:r>
            <a:r>
              <a:rPr lang="pt-BR" dirty="0">
                <a:latin typeface="Century Gothic" panose="020B0502020202020204" pitchFamily="34" charset="0"/>
              </a:rPr>
              <a:t>   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6E54196D-7624-417D-9866-DDA433E24F86}"/>
              </a:ext>
            </a:extLst>
          </p:cNvPr>
          <p:cNvCxnSpPr/>
          <p:nvPr/>
        </p:nvCxnSpPr>
        <p:spPr>
          <a:xfrm>
            <a:off x="6123707" y="2387851"/>
            <a:ext cx="0" cy="3415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1F7CE30-633E-4A2D-8DE5-6E72258303CD}"/>
              </a:ext>
            </a:extLst>
          </p:cNvPr>
          <p:cNvSpPr txBox="1"/>
          <p:nvPr/>
        </p:nvSpPr>
        <p:spPr>
          <a:xfrm>
            <a:off x="3840018" y="782790"/>
            <a:ext cx="4724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Números do programa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8CF0253-FC32-465C-9CAB-877242845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676DD6C5-089D-42CD-8D13-0BDDBAC81027}"/>
              </a:ext>
            </a:extLst>
          </p:cNvPr>
          <p:cNvSpPr txBox="1"/>
          <p:nvPr/>
        </p:nvSpPr>
        <p:spPr>
          <a:xfrm>
            <a:off x="3710873" y="580468"/>
            <a:ext cx="4481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Municípios Atendidos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905320-E3E9-43B2-8D93-5CCB411DA3E3}"/>
              </a:ext>
            </a:extLst>
          </p:cNvPr>
          <p:cNvSpPr txBox="1"/>
          <p:nvPr/>
        </p:nvSpPr>
        <p:spPr>
          <a:xfrm>
            <a:off x="1180110" y="1837609"/>
            <a:ext cx="341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Baixa Grande do Ribeiro (</a:t>
            </a:r>
            <a:r>
              <a:rPr lang="pt-BR" b="1" dirty="0">
                <a:latin typeface="Century Gothic" panose="020B0502020202020204" pitchFamily="34" charset="0"/>
              </a:rPr>
              <a:t>1º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4A17BFA-BD10-4D42-AE37-EF9AFB237889}"/>
              </a:ext>
            </a:extLst>
          </p:cNvPr>
          <p:cNvSpPr txBox="1"/>
          <p:nvPr/>
        </p:nvSpPr>
        <p:spPr>
          <a:xfrm>
            <a:off x="1188741" y="3368675"/>
            <a:ext cx="273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Ribeiro Gonçalves (</a:t>
            </a:r>
            <a:r>
              <a:rPr lang="pt-BR" b="1" dirty="0">
                <a:latin typeface="Century Gothic" panose="020B0502020202020204" pitchFamily="34" charset="0"/>
              </a:rPr>
              <a:t>3º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6873E08-78A1-41BB-887B-005518936580}"/>
              </a:ext>
            </a:extLst>
          </p:cNvPr>
          <p:cNvSpPr txBox="1"/>
          <p:nvPr/>
        </p:nvSpPr>
        <p:spPr>
          <a:xfrm>
            <a:off x="1188741" y="2627970"/>
            <a:ext cx="25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Uruçuí (</a:t>
            </a:r>
            <a:r>
              <a:rPr lang="pt-BR" b="1" dirty="0">
                <a:latin typeface="Century Gothic" panose="020B0502020202020204" pitchFamily="34" charset="0"/>
              </a:rPr>
              <a:t>2º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FC5367-ED0B-4F0B-A900-5CA89BB2B50A}"/>
              </a:ext>
            </a:extLst>
          </p:cNvPr>
          <p:cNvSpPr txBox="1"/>
          <p:nvPr/>
        </p:nvSpPr>
        <p:spPr>
          <a:xfrm>
            <a:off x="1180110" y="4184419"/>
            <a:ext cx="25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Santa Filomena (</a:t>
            </a:r>
            <a:r>
              <a:rPr lang="pt-BR" b="1" dirty="0">
                <a:latin typeface="Century Gothic" panose="020B0502020202020204" pitchFamily="34" charset="0"/>
              </a:rPr>
              <a:t>5º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E5E6883-980C-403D-AF75-D2923992BCDE}"/>
              </a:ext>
            </a:extLst>
          </p:cNvPr>
          <p:cNvSpPr txBox="1"/>
          <p:nvPr/>
        </p:nvSpPr>
        <p:spPr>
          <a:xfrm>
            <a:off x="1180110" y="4981225"/>
            <a:ext cx="25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Currais (</a:t>
            </a:r>
            <a:r>
              <a:rPr lang="pt-BR" b="1" dirty="0">
                <a:latin typeface="Century Gothic" panose="020B0502020202020204" pitchFamily="34" charset="0"/>
              </a:rPr>
              <a:t>6º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648CA48-4C77-4482-B12F-1EE6DB1D5DE0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8FC4B449-4D61-4C8A-A405-27A313D1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77A8C1-AB2F-44B2-B177-A58CB24C7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9" y="1837609"/>
            <a:ext cx="343208" cy="36933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2E170AD-30F0-439C-859C-DB7D0CF89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" y="2615943"/>
            <a:ext cx="343209" cy="36933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6E3B77F-9A01-4BCF-89D6-381E513A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8" y="3394058"/>
            <a:ext cx="343210" cy="3693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BEEA2B1-7CD0-4D08-87EF-3D31E385F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8" y="4163656"/>
            <a:ext cx="343211" cy="36933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8767AFC-8FC1-4CBA-80EC-83668306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8" y="4981225"/>
            <a:ext cx="343209" cy="3693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F2A5BF-C7D2-4D33-8E4C-417D792B5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17" y="1324855"/>
            <a:ext cx="4987673" cy="51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4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DA833BD-4426-4291-9A02-42DC0FA8611C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89882F5C-F15F-432E-9EDC-8AAD570A6220}"/>
              </a:ext>
            </a:extLst>
          </p:cNvPr>
          <p:cNvSpPr/>
          <p:nvPr/>
        </p:nvSpPr>
        <p:spPr>
          <a:xfrm>
            <a:off x="5077111" y="1510270"/>
            <a:ext cx="2134755" cy="369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C4F21B-D584-4EF8-9023-99E9A62D1F86}"/>
              </a:ext>
            </a:extLst>
          </p:cNvPr>
          <p:cNvSpPr txBox="1"/>
          <p:nvPr/>
        </p:nvSpPr>
        <p:spPr>
          <a:xfrm>
            <a:off x="4935678" y="1493328"/>
            <a:ext cx="241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2021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35246A-F70D-42EC-9711-B36E2F7313F2}"/>
              </a:ext>
            </a:extLst>
          </p:cNvPr>
          <p:cNvSpPr txBox="1"/>
          <p:nvPr/>
        </p:nvSpPr>
        <p:spPr>
          <a:xfrm>
            <a:off x="3840018" y="782790"/>
            <a:ext cx="4724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Números do programa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9B5A64-950C-480A-92CA-D62EE7AF43C9}"/>
              </a:ext>
            </a:extLst>
          </p:cNvPr>
          <p:cNvSpPr txBox="1"/>
          <p:nvPr/>
        </p:nvSpPr>
        <p:spPr>
          <a:xfrm>
            <a:off x="908082" y="2748247"/>
            <a:ext cx="51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190 Horas de assistência técnica no campo.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377B2B-052C-4441-ADCA-26E803BF228A}"/>
              </a:ext>
            </a:extLst>
          </p:cNvPr>
          <p:cNvSpPr txBox="1"/>
          <p:nvPr/>
        </p:nvSpPr>
        <p:spPr>
          <a:xfrm>
            <a:off x="939729" y="3571415"/>
            <a:ext cx="51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102 Horas de cursos em propriedade rurais.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888E3B-13C3-4045-860A-FB41AC4D3E3E}"/>
              </a:ext>
            </a:extLst>
          </p:cNvPr>
          <p:cNvSpPr txBox="1"/>
          <p:nvPr/>
        </p:nvSpPr>
        <p:spPr>
          <a:xfrm>
            <a:off x="908084" y="4467795"/>
            <a:ext cx="644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1.320 Placas orientativas distribuídas nas propriedades.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7675DF2-7C6A-4825-AF83-E1901DA8F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59" y="2437972"/>
            <a:ext cx="4304523" cy="322839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9B7948-B722-46D7-B696-1AD4EEB35858}"/>
              </a:ext>
            </a:extLst>
          </p:cNvPr>
          <p:cNvSpPr txBox="1"/>
          <p:nvPr/>
        </p:nvSpPr>
        <p:spPr>
          <a:xfrm>
            <a:off x="7460259" y="5755098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Visita Técnica – Faz Cruzeiro do Sul Grãos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70B829A-34DD-4BDF-97A4-7191D61F55AD}"/>
              </a:ext>
            </a:extLst>
          </p:cNvPr>
          <p:cNvSpPr txBox="1"/>
          <p:nvPr/>
        </p:nvSpPr>
        <p:spPr>
          <a:xfrm>
            <a:off x="952647" y="5319223"/>
            <a:ext cx="515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24 Kits de primeiros socorros distribuídos.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709B8A9-36FB-40BE-8C13-DAA12351E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2D14E74-7043-4D93-9A57-3039237A7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5" y="2747169"/>
            <a:ext cx="343208" cy="36933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BDF172F-E067-49E6-BEDB-7F6B5C2EB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5" y="3578416"/>
            <a:ext cx="343208" cy="369332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3C7B4E6-D5DA-4827-AF74-0A945B83B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7" y="4467795"/>
            <a:ext cx="343208" cy="36933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84D8DA64-6435-4D99-9036-C07B7DCDF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5" y="5319223"/>
            <a:ext cx="343208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0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A161BDC-2F23-466A-887A-90CF3B10339D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13964D-7D1B-49E2-979D-9C2E27A110BF}"/>
              </a:ext>
            </a:extLst>
          </p:cNvPr>
          <p:cNvSpPr txBox="1"/>
          <p:nvPr/>
        </p:nvSpPr>
        <p:spPr>
          <a:xfrm>
            <a:off x="1653308" y="3012436"/>
            <a:ext cx="517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Área total de Soja atendida: </a:t>
            </a:r>
            <a:r>
              <a:rPr lang="pt-BR" b="1" u="sng" dirty="0">
                <a:latin typeface="Century Gothic" panose="020B0502020202020204" pitchFamily="34" charset="0"/>
              </a:rPr>
              <a:t>116.800 ha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150D02-B2A4-46BA-9E84-818CE58E31F7}"/>
              </a:ext>
            </a:extLst>
          </p:cNvPr>
          <p:cNvSpPr txBox="1"/>
          <p:nvPr/>
        </p:nvSpPr>
        <p:spPr>
          <a:xfrm>
            <a:off x="1653308" y="4813521"/>
            <a:ext cx="529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Quantidade de Soja verificada: </a:t>
            </a:r>
            <a:r>
              <a:rPr lang="pt-BR" b="1" u="sng" dirty="0">
                <a:latin typeface="Century Gothic" panose="020B0502020202020204" pitchFamily="34" charset="0"/>
              </a:rPr>
              <a:t>350.400 </a:t>
            </a:r>
            <a:r>
              <a:rPr lang="pt-BR" b="1" u="sng" dirty="0" err="1">
                <a:latin typeface="Century Gothic" panose="020B0502020202020204" pitchFamily="34" charset="0"/>
              </a:rPr>
              <a:t>ton</a:t>
            </a:r>
            <a:endParaRPr lang="pt-BR" b="1" u="sng" dirty="0">
              <a:latin typeface="Century Gothic" panose="020B0502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892E60-31B5-453F-B864-54B9362E0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87" y="2924630"/>
            <a:ext cx="544944" cy="54494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B12DF9-0CC7-4066-AFEA-A885BC170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06" y="4679534"/>
            <a:ext cx="637307" cy="63730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21F950-FB94-4B39-80EF-D52C2AC43387}"/>
              </a:ext>
            </a:extLst>
          </p:cNvPr>
          <p:cNvSpPr txBox="1"/>
          <p:nvPr/>
        </p:nvSpPr>
        <p:spPr>
          <a:xfrm>
            <a:off x="5094429" y="1510267"/>
            <a:ext cx="21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2021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1359B2B-8D45-40FE-80F0-3E3316FBE050}"/>
              </a:ext>
            </a:extLst>
          </p:cNvPr>
          <p:cNvSpPr/>
          <p:nvPr/>
        </p:nvSpPr>
        <p:spPr>
          <a:xfrm>
            <a:off x="5077111" y="1510270"/>
            <a:ext cx="2134755" cy="369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7235DA-3578-4119-93B1-E047FFDE901E}"/>
              </a:ext>
            </a:extLst>
          </p:cNvPr>
          <p:cNvSpPr txBox="1"/>
          <p:nvPr/>
        </p:nvSpPr>
        <p:spPr>
          <a:xfrm>
            <a:off x="3840018" y="782790"/>
            <a:ext cx="4724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Números do programa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B2F2DE5-EE97-447D-85E2-2E1D264FCA35}"/>
              </a:ext>
            </a:extLst>
          </p:cNvPr>
          <p:cNvCxnSpPr>
            <a:stCxn id="6" idx="3"/>
          </p:cNvCxnSpPr>
          <p:nvPr/>
        </p:nvCxnSpPr>
        <p:spPr>
          <a:xfrm>
            <a:off x="6825673" y="3197102"/>
            <a:ext cx="134850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0F36C6-7A59-4FC5-A1C2-A5A2A8B9E08C}"/>
              </a:ext>
            </a:extLst>
          </p:cNvPr>
          <p:cNvSpPr txBox="1"/>
          <p:nvPr/>
        </p:nvSpPr>
        <p:spPr>
          <a:xfrm>
            <a:off x="8312727" y="3012436"/>
            <a:ext cx="302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>
                <a:latin typeface="Century Gothic" panose="020B0502020202020204" pitchFamily="34" charset="0"/>
              </a:rPr>
              <a:t>14% Área de cultivo do estado na safra (2020/21)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A481D4-3088-4696-A9DB-108844610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9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82380D8-64DE-4D68-88B6-6607017F6AAD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E9D130-7935-4D39-A69A-87DFCB80E1F2}"/>
              </a:ext>
            </a:extLst>
          </p:cNvPr>
          <p:cNvSpPr txBox="1"/>
          <p:nvPr/>
        </p:nvSpPr>
        <p:spPr>
          <a:xfrm>
            <a:off x="3710873" y="580468"/>
            <a:ext cx="4481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AgroPlus no campo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CB0195F-C60C-4D8E-B3F4-BF30F6876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0" y="1874825"/>
            <a:ext cx="5293856" cy="397039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3A77D9-82C5-4028-83CB-462E28F9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66" y="1874835"/>
            <a:ext cx="5198470" cy="397040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B5D0E5-8134-47B2-BFB1-222F44392F74}"/>
              </a:ext>
            </a:extLst>
          </p:cNvPr>
          <p:cNvSpPr txBox="1"/>
          <p:nvPr/>
        </p:nvSpPr>
        <p:spPr>
          <a:xfrm>
            <a:off x="292550" y="5915913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1ª Edição curso Classificação de Grãos – Faz Condomínio Milla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982025-9F0F-41DA-8B9C-C21F547E4590}"/>
              </a:ext>
            </a:extLst>
          </p:cNvPr>
          <p:cNvSpPr txBox="1"/>
          <p:nvPr/>
        </p:nvSpPr>
        <p:spPr>
          <a:xfrm>
            <a:off x="5885166" y="5915913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Curso  SIPATR – Faz Cruzeiro do Sul Grãos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AA9F260-2A93-42CE-856C-F24C69A31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F5B762-6BA4-4EF3-80C4-2D87CDB5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4" y="1815738"/>
            <a:ext cx="3375989" cy="41338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5728DE0-9120-42C2-8DAB-11B3C1F8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18" y="1815738"/>
            <a:ext cx="5511756" cy="413381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3EBFEF5-7F75-4DC8-A07C-EF6050BF6BC2}"/>
              </a:ext>
            </a:extLst>
          </p:cNvPr>
          <p:cNvCxnSpPr/>
          <p:nvPr/>
        </p:nvCxnSpPr>
        <p:spPr>
          <a:xfrm>
            <a:off x="386060" y="498763"/>
            <a:ext cx="894266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4B94C5-E9AF-40EF-AB65-51462E85A7CD}"/>
              </a:ext>
            </a:extLst>
          </p:cNvPr>
          <p:cNvSpPr txBox="1"/>
          <p:nvPr/>
        </p:nvSpPr>
        <p:spPr>
          <a:xfrm>
            <a:off x="5730716" y="6000533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Curso NR-35 – Faz Avarandado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9F9C93-6B00-4D38-B737-E6BD5E17F801}"/>
              </a:ext>
            </a:extLst>
          </p:cNvPr>
          <p:cNvSpPr txBox="1"/>
          <p:nvPr/>
        </p:nvSpPr>
        <p:spPr>
          <a:xfrm>
            <a:off x="1186774" y="5992401"/>
            <a:ext cx="45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Visita Técnica – Faz Guará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363A3C1-D03A-4662-8DE0-96908DAD5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20" y="-112717"/>
            <a:ext cx="2749480" cy="113119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9B964A-28CE-4969-B7D4-0B93EAF67F46}"/>
              </a:ext>
            </a:extLst>
          </p:cNvPr>
          <p:cNvSpPr txBox="1"/>
          <p:nvPr/>
        </p:nvSpPr>
        <p:spPr>
          <a:xfrm>
            <a:off x="3710873" y="580468"/>
            <a:ext cx="4481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AgroPlus no campo</a:t>
            </a:r>
          </a:p>
        </p:txBody>
      </p:sp>
    </p:spTree>
    <p:extLst>
      <p:ext uri="{BB962C8B-B14F-4D97-AF65-F5344CB8AC3E}">
        <p14:creationId xmlns:p14="http://schemas.microsoft.com/office/powerpoint/2010/main" val="423615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357</Words>
  <Application>Microsoft Office PowerPoint</Application>
  <PresentationFormat>Widescreen</PresentationFormat>
  <Paragraphs>80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AgroPlus no estado do Piauí</vt:lpstr>
      <vt:lpstr>Indicadores de Sustentabilidade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Roteiro</dc:title>
  <dc:creator>Douglas Chahine</dc:creator>
  <cp:lastModifiedBy>Douglas Chahine</cp:lastModifiedBy>
  <cp:revision>151</cp:revision>
  <dcterms:created xsi:type="dcterms:W3CDTF">2021-08-22T20:19:03Z</dcterms:created>
  <dcterms:modified xsi:type="dcterms:W3CDTF">2021-12-10T01:06:28Z</dcterms:modified>
</cp:coreProperties>
</file>